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Lst>
  <p:notesMasterIdLst>
    <p:notesMasterId r:id="rId33"/>
  </p:notesMasterIdLst>
  <p:handoutMasterIdLst>
    <p:handoutMasterId r:id="rId34"/>
  </p:handoutMasterIdLst>
  <p:sldIdLst>
    <p:sldId id="256" r:id="rId2"/>
    <p:sldId id="258" r:id="rId3"/>
    <p:sldId id="259" r:id="rId4"/>
    <p:sldId id="260" r:id="rId5"/>
    <p:sldId id="261" r:id="rId6"/>
    <p:sldId id="262" r:id="rId7"/>
    <p:sldId id="266" r:id="rId8"/>
    <p:sldId id="267" r:id="rId9"/>
    <p:sldId id="268" r:id="rId10"/>
    <p:sldId id="270" r:id="rId11"/>
    <p:sldId id="269" r:id="rId12"/>
    <p:sldId id="271" r:id="rId13"/>
    <p:sldId id="272" r:id="rId14"/>
    <p:sldId id="273" r:id="rId15"/>
    <p:sldId id="274" r:id="rId16"/>
    <p:sldId id="263" r:id="rId17"/>
    <p:sldId id="265" r:id="rId18"/>
    <p:sldId id="26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162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902CE4-28F2-2F42-8101-69FDEED2F2FD}" type="datetimeFigureOut">
              <a:rPr lang="en-US" smtClean="0"/>
              <a:t>06/02/15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A9EA26-B29E-2B41-A111-AEA6498BEA68}" type="slidenum">
              <a:rPr lang="en-US" smtClean="0"/>
              <a:t>‹#›</a:t>
            </a:fld>
            <a:endParaRPr lang="en-US"/>
          </a:p>
        </p:txBody>
      </p:sp>
    </p:spTree>
    <p:extLst>
      <p:ext uri="{BB962C8B-B14F-4D97-AF65-F5344CB8AC3E}">
        <p14:creationId xmlns:p14="http://schemas.microsoft.com/office/powerpoint/2010/main" val="1215110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24A68E-9F44-2E4E-937C-E4EE78729375}" type="datetimeFigureOut">
              <a:rPr lang="en-US" smtClean="0"/>
              <a:t>06/02/15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876C5-99CC-E141-B80C-D62130636FE6}" type="slidenum">
              <a:rPr lang="en-US" smtClean="0"/>
              <a:t>‹#›</a:t>
            </a:fld>
            <a:endParaRPr lang="en-US"/>
          </a:p>
        </p:txBody>
      </p:sp>
    </p:spTree>
    <p:extLst>
      <p:ext uri="{BB962C8B-B14F-4D97-AF65-F5344CB8AC3E}">
        <p14:creationId xmlns:p14="http://schemas.microsoft.com/office/powerpoint/2010/main" val="343139951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noChangeArrowheads="1"/>
          </p:cNvSpPr>
          <p:nvPr>
            <p:ph type="sldNum" sz="quarter" idx="5"/>
          </p:nvPr>
        </p:nvSpPr>
        <p:spPr>
          <a:noFill/>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19830926-A112-3D4C-83B0-AD9A1CC5DC28}" type="slidenum">
              <a:rPr lang="en-US"/>
              <a:pPr/>
              <a:t>4</a:t>
            </a:fld>
            <a:endParaRPr lang="en-US"/>
          </a:p>
        </p:txBody>
      </p:sp>
      <p:sp>
        <p:nvSpPr>
          <p:cNvPr id="8194" name="Slide Image Placeholder 1"/>
          <p:cNvSpPr>
            <a:spLocks noGrp="1" noRot="1" noChangeAspect="1" noTextEdit="1"/>
          </p:cNvSpPr>
          <p:nvPr>
            <p:ph type="sldImg"/>
          </p:nvPr>
        </p:nvSpPr>
        <p:spPr>
          <a:ln/>
          <a:extLst/>
        </p:spPr>
      </p:sp>
      <p:sp>
        <p:nvSpPr>
          <p:cNvPr id="819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tr-TR" smtClean="0">
              <a:cs typeface="+mn-cs"/>
            </a:endParaRPr>
          </a:p>
        </p:txBody>
      </p:sp>
      <p:sp>
        <p:nvSpPr>
          <p:cNvPr id="4608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0A39004D-7528-A243-B249-A5D634AC0190}" type="slidenum">
              <a:rPr lang="tr-TR" sz="1200"/>
              <a:pPr algn="r" eaLnBrk="1" hangingPunct="1"/>
              <a:t>4</a:t>
            </a:fld>
            <a:endParaRPr lang="tr-T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Times New Roman"/>
                <a:ea typeface="+mj-ea"/>
                <a:cs typeface="+mj-cs"/>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dirty="0"/>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Times New Roman"/>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subtitle</a:t>
            </a:r>
            <a:r>
              <a:rPr lang="tr-TR" dirty="0" smtClean="0"/>
              <a:t> </a:t>
            </a:r>
            <a:r>
              <a:rPr lang="tr-TR" dirty="0" err="1" smtClean="0"/>
              <a:t>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Times New Roman"/>
                <a:ea typeface="+mn-ea"/>
                <a:cs typeface="+mn-cs"/>
              </a:defRPr>
            </a:lvl1pPr>
          </a:lstStyle>
          <a:p>
            <a:fld id="{1B46C452-A285-8949-8D93-B8AF82C48EB9}" type="datetime1">
              <a:rPr lang="en-US" smtClean="0"/>
              <a:pPr/>
              <a:t>06/02/15</a:t>
            </a:fld>
            <a:endParaRPr lang="en-US" dirty="0"/>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Times New Roman"/>
                <a:ea typeface="+mn-ea"/>
                <a:cs typeface="+mn-cs"/>
              </a:defRPr>
            </a:lvl1pPr>
          </a:lstStyle>
          <a:p>
            <a:r>
              <a:rPr lang="en-US" dirty="0" smtClean="0"/>
              <a:t>Prof. Dr. </a:t>
            </a:r>
            <a:r>
              <a:rPr lang="en-US" dirty="0" err="1" smtClean="0"/>
              <a:t>Yeşim</a:t>
            </a:r>
            <a:r>
              <a:rPr lang="en-US" dirty="0" smtClean="0"/>
              <a:t> M. Atamer, İstanbul Bilgi </a:t>
            </a:r>
            <a:r>
              <a:rPr lang="en-US" dirty="0" err="1" smtClean="0"/>
              <a:t>Üniversitesi</a:t>
            </a:r>
            <a:endParaRPr lang="en-US" dirty="0"/>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Times New Roman"/>
                <a:ea typeface="+mn-ea"/>
                <a:cs typeface="+mn-cs"/>
              </a:defRPr>
            </a:lvl1pPr>
          </a:lstStyle>
          <a:p>
            <a:fld id="{96D22FA4-ED46-0C4A-854F-6D1B6CC7158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title"/>
          </p:nvPr>
        </p:nvSpPr>
        <p:spPr>
          <a:xfrm>
            <a:off x="457199" y="914400"/>
            <a:ext cx="7391401"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C6FDB620-D40C-C24C-A7C2-120D30A3100A}" type="datetime1">
              <a:rPr lang="en-US" smtClean="0"/>
              <a:t>06/02/15</a:t>
            </a:fld>
            <a:endParaRPr lang="en-US"/>
          </a:p>
        </p:txBody>
      </p:sp>
      <p:sp>
        <p:nvSpPr>
          <p:cNvPr id="6" name="Footer Placeholder 5"/>
          <p:cNvSpPr>
            <a:spLocks noGrp="1"/>
          </p:cNvSpPr>
          <p:nvPr>
            <p:ph type="ftr" sz="quarter" idx="11"/>
          </p:nvPr>
        </p:nvSpPr>
        <p:spPr/>
        <p:txBody>
          <a:bodyPr/>
          <a:lstStyle/>
          <a:p>
            <a:r>
              <a:rPr lang="en-US" smtClean="0"/>
              <a:t>Prof. Dr. Yeşim M. Atamer, İstanbul Bilgi Üniversitesi</a:t>
            </a:r>
            <a:endParaRPr lang="en-US"/>
          </a:p>
        </p:txBody>
      </p:sp>
      <p:sp>
        <p:nvSpPr>
          <p:cNvPr id="7" name="Slide Number Placeholder 6"/>
          <p:cNvSpPr>
            <a:spLocks noGrp="1"/>
          </p:cNvSpPr>
          <p:nvPr>
            <p:ph type="sldNum" sz="quarter" idx="12"/>
          </p:nvPr>
        </p:nvSpPr>
        <p:spPr/>
        <p:txBody>
          <a:bodyPr/>
          <a:lstStyle/>
          <a:p>
            <a:fld id="{96D22FA4-ED46-0C4A-854F-6D1B6CC71582}"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title"/>
          </p:nvPr>
        </p:nvSpPr>
        <p:spPr>
          <a:xfrm>
            <a:off x="457199" y="914400"/>
            <a:ext cx="7391401"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2309B27E-8634-1349-9596-448A93BD5BB3}" type="datetime1">
              <a:rPr lang="en-US" smtClean="0"/>
              <a:t>06/02/15</a:t>
            </a:fld>
            <a:endParaRPr lang="en-US"/>
          </a:p>
        </p:txBody>
      </p:sp>
      <p:sp>
        <p:nvSpPr>
          <p:cNvPr id="6" name="Footer Placeholder 5"/>
          <p:cNvSpPr>
            <a:spLocks noGrp="1"/>
          </p:cNvSpPr>
          <p:nvPr>
            <p:ph type="ftr" sz="quarter" idx="11"/>
          </p:nvPr>
        </p:nvSpPr>
        <p:spPr/>
        <p:txBody>
          <a:bodyPr/>
          <a:lstStyle/>
          <a:p>
            <a:r>
              <a:rPr lang="en-US" smtClean="0"/>
              <a:t>Prof. Dr. Yeşim M. Atamer, İstanbul Bilgi Üniversitesi</a:t>
            </a:r>
            <a:endParaRPr lang="en-US"/>
          </a:p>
        </p:txBody>
      </p:sp>
      <p:sp>
        <p:nvSpPr>
          <p:cNvPr id="7" name="Slide Number Placeholder 6"/>
          <p:cNvSpPr>
            <a:spLocks noGrp="1"/>
          </p:cNvSpPr>
          <p:nvPr>
            <p:ph type="sldNum" sz="quarter" idx="12"/>
          </p:nvPr>
        </p:nvSpPr>
        <p:spPr/>
        <p:txBody>
          <a:bodyPr/>
          <a:lstStyle/>
          <a:p>
            <a:fld id="{96D22FA4-ED46-0C4A-854F-6D1B6CC71582}"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D4583535-4B30-9A45-A093-B18E318319B8}" type="datetime1">
              <a:rPr lang="en-US" smtClean="0"/>
              <a:t>06/02/15</a:t>
            </a:fld>
            <a:endParaRPr lang="en-US"/>
          </a:p>
        </p:txBody>
      </p:sp>
      <p:sp>
        <p:nvSpPr>
          <p:cNvPr id="4" name="Footer Placeholder 3"/>
          <p:cNvSpPr>
            <a:spLocks noGrp="1"/>
          </p:cNvSpPr>
          <p:nvPr>
            <p:ph type="ftr" sz="quarter" idx="11"/>
          </p:nvPr>
        </p:nvSpPr>
        <p:spPr/>
        <p:txBody>
          <a:bodyPr/>
          <a:lstStyle/>
          <a:p>
            <a:r>
              <a:rPr lang="en-US" smtClean="0"/>
              <a:t>Prof. Dr. Yeşim M. Atamer, İstanbul Bilgi Üniversitesi</a:t>
            </a:r>
            <a:endParaRPr lang="en-US"/>
          </a:p>
        </p:txBody>
      </p:sp>
      <p:sp>
        <p:nvSpPr>
          <p:cNvPr id="5" name="Slide Number Placeholder 4"/>
          <p:cNvSpPr>
            <a:spLocks noGrp="1"/>
          </p:cNvSpPr>
          <p:nvPr>
            <p:ph type="sldNum" sz="quarter" idx="12"/>
          </p:nvPr>
        </p:nvSpPr>
        <p:spPr/>
        <p:txBody>
          <a:bodyPr/>
          <a:lstStyle/>
          <a:p>
            <a:fld id="{96D22FA4-ED46-0C4A-854F-6D1B6CC7158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Date Placeholder 1"/>
          <p:cNvSpPr>
            <a:spLocks noGrp="1"/>
          </p:cNvSpPr>
          <p:nvPr>
            <p:ph type="dt" sz="half" idx="10"/>
          </p:nvPr>
        </p:nvSpPr>
        <p:spPr/>
        <p:txBody>
          <a:bodyPr/>
          <a:lstStyle/>
          <a:p>
            <a:fld id="{6A2ED726-68E8-704D-83D4-69678319F724}" type="datetime1">
              <a:rPr lang="en-US" smtClean="0"/>
              <a:t>06/02/15</a:t>
            </a:fld>
            <a:endParaRPr lang="en-US"/>
          </a:p>
        </p:txBody>
      </p:sp>
      <p:sp>
        <p:nvSpPr>
          <p:cNvPr id="3" name="Footer Placeholder 2"/>
          <p:cNvSpPr>
            <a:spLocks noGrp="1"/>
          </p:cNvSpPr>
          <p:nvPr>
            <p:ph type="ftr" sz="quarter" idx="11"/>
          </p:nvPr>
        </p:nvSpPr>
        <p:spPr/>
        <p:txBody>
          <a:bodyPr/>
          <a:lstStyle/>
          <a:p>
            <a:r>
              <a:rPr lang="en-US" smtClean="0"/>
              <a:t>Prof. Dr. Yeşim M. Atamer, İstanbul Bilgi Üniversitesi</a:t>
            </a:r>
            <a:endParaRPr lang="en-US"/>
          </a:p>
        </p:txBody>
      </p:sp>
      <p:sp>
        <p:nvSpPr>
          <p:cNvPr id="4" name="Slide Number Placeholder 3"/>
          <p:cNvSpPr>
            <a:spLocks noGrp="1"/>
          </p:cNvSpPr>
          <p:nvPr>
            <p:ph type="sldNum" sz="quarter" idx="12"/>
          </p:nvPr>
        </p:nvSpPr>
        <p:spPr/>
        <p:txBody>
          <a:bodyPr/>
          <a:lstStyle/>
          <a:p>
            <a:fld id="{96D22FA4-ED46-0C4A-854F-6D1B6CC71582}"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tr-TR"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CCC2670B-59F8-3047-BDB1-557E6C7B02FA}" type="datetime1">
              <a:rPr lang="en-US" smtClean="0"/>
              <a:t>06/02/15</a:t>
            </a:fld>
            <a:endParaRPr lang="en-US"/>
          </a:p>
        </p:txBody>
      </p:sp>
      <p:sp>
        <p:nvSpPr>
          <p:cNvPr id="6" name="Footer Placeholder 5"/>
          <p:cNvSpPr>
            <a:spLocks noGrp="1"/>
          </p:cNvSpPr>
          <p:nvPr>
            <p:ph type="ftr" sz="quarter" idx="11"/>
          </p:nvPr>
        </p:nvSpPr>
        <p:spPr/>
        <p:txBody>
          <a:bodyPr/>
          <a:lstStyle/>
          <a:p>
            <a:r>
              <a:rPr lang="en-US" smtClean="0"/>
              <a:t>Prof. Dr. Yeşim M. Atamer, İstanbul Bilgi Üniversitesi</a:t>
            </a:r>
            <a:endParaRPr lang="en-US"/>
          </a:p>
        </p:txBody>
      </p:sp>
      <p:sp>
        <p:nvSpPr>
          <p:cNvPr id="7" name="Slide Number Placeholder 6"/>
          <p:cNvSpPr>
            <a:spLocks noGrp="1"/>
          </p:cNvSpPr>
          <p:nvPr>
            <p:ph type="sldNum" sz="quarter" idx="12"/>
          </p:nvPr>
        </p:nvSpPr>
        <p:spPr/>
        <p:txBody>
          <a:bodyPr/>
          <a:lstStyle/>
          <a:p>
            <a:fld id="{96D22FA4-ED46-0C4A-854F-6D1B6CC71582}"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tr-TR"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23F7FCF8-1AB9-784D-8870-79CDB212F7C4}" type="datetime1">
              <a:rPr lang="en-US" smtClean="0"/>
              <a:t>06/02/15</a:t>
            </a:fld>
            <a:endParaRPr lang="en-US"/>
          </a:p>
        </p:txBody>
      </p:sp>
      <p:sp>
        <p:nvSpPr>
          <p:cNvPr id="6" name="Footer Placeholder 5"/>
          <p:cNvSpPr>
            <a:spLocks noGrp="1"/>
          </p:cNvSpPr>
          <p:nvPr>
            <p:ph type="ftr" sz="quarter" idx="11"/>
          </p:nvPr>
        </p:nvSpPr>
        <p:spPr>
          <a:xfrm>
            <a:off x="174812" y="6356350"/>
            <a:ext cx="3863788" cy="365125"/>
          </a:xfrm>
        </p:spPr>
        <p:txBody>
          <a:bodyPr/>
          <a:lstStyle/>
          <a:p>
            <a:r>
              <a:rPr lang="en-US" smtClean="0"/>
              <a:t>Prof. Dr. Yeşim M. Atamer, İstanbul Bilgi Üniversitesi</a:t>
            </a:r>
            <a:endParaRPr lang="en-US"/>
          </a:p>
        </p:txBody>
      </p:sp>
      <p:sp>
        <p:nvSpPr>
          <p:cNvPr id="7" name="Slide Number Placeholder 6"/>
          <p:cNvSpPr>
            <a:spLocks noGrp="1"/>
          </p:cNvSpPr>
          <p:nvPr>
            <p:ph type="sldNum" sz="quarter" idx="12"/>
          </p:nvPr>
        </p:nvSpPr>
        <p:spPr/>
        <p:txBody>
          <a:bodyPr/>
          <a:lstStyle/>
          <a:p>
            <a:fld id="{96D22FA4-ED46-0C4A-854F-6D1B6CC71582}"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tr-TR"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tr-TR"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5201571A-F257-4C46-B9E8-AE6B60F843E5}" type="datetime1">
              <a:rPr lang="en-US" smtClean="0"/>
              <a:t>06/02/15</a:t>
            </a:fld>
            <a:endParaRPr lang="en-US"/>
          </a:p>
        </p:txBody>
      </p:sp>
      <p:sp>
        <p:nvSpPr>
          <p:cNvPr id="6" name="Footer Placeholder 5"/>
          <p:cNvSpPr>
            <a:spLocks noGrp="1"/>
          </p:cNvSpPr>
          <p:nvPr>
            <p:ph type="ftr" sz="quarter" idx="11"/>
          </p:nvPr>
        </p:nvSpPr>
        <p:spPr/>
        <p:txBody>
          <a:bodyPr/>
          <a:lstStyle/>
          <a:p>
            <a:r>
              <a:rPr lang="en-US" smtClean="0"/>
              <a:t>Prof. Dr. Yeşim M. Atamer, İstanbul Bilgi Üniversitesi</a:t>
            </a:r>
            <a:endParaRPr lang="en-US"/>
          </a:p>
        </p:txBody>
      </p:sp>
      <p:sp>
        <p:nvSpPr>
          <p:cNvPr id="7" name="Slide Number Placeholder 6"/>
          <p:cNvSpPr>
            <a:spLocks noGrp="1"/>
          </p:cNvSpPr>
          <p:nvPr>
            <p:ph type="sldNum" sz="quarter" idx="12"/>
          </p:nvPr>
        </p:nvSpPr>
        <p:spPr/>
        <p:txBody>
          <a:bodyPr/>
          <a:lstStyle/>
          <a:p>
            <a:fld id="{96D22FA4-ED46-0C4A-854F-6D1B6CC71582}"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tr-TR"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B91BC05-64F0-7548-99CD-784BE5039270}" type="datetime1">
              <a:rPr lang="en-US" smtClean="0"/>
              <a:t>06/02/15</a:t>
            </a:fld>
            <a:endParaRPr lang="en-US"/>
          </a:p>
        </p:txBody>
      </p:sp>
      <p:sp>
        <p:nvSpPr>
          <p:cNvPr id="6" name="Footer Placeholder 5"/>
          <p:cNvSpPr>
            <a:spLocks noGrp="1"/>
          </p:cNvSpPr>
          <p:nvPr>
            <p:ph type="ftr" sz="quarter" idx="11"/>
          </p:nvPr>
        </p:nvSpPr>
        <p:spPr/>
        <p:txBody>
          <a:bodyPr/>
          <a:lstStyle/>
          <a:p>
            <a:r>
              <a:rPr lang="en-US" smtClean="0"/>
              <a:t>Prof. Dr. Yeşim M. Atamer, İstanbul Bilgi Üniversitesi</a:t>
            </a:r>
            <a:endParaRPr lang="en-US"/>
          </a:p>
        </p:txBody>
      </p:sp>
      <p:sp>
        <p:nvSpPr>
          <p:cNvPr id="7" name="Slide Number Placeholder 6"/>
          <p:cNvSpPr>
            <a:spLocks noGrp="1"/>
          </p:cNvSpPr>
          <p:nvPr>
            <p:ph type="sldNum" sz="quarter" idx="12"/>
          </p:nvPr>
        </p:nvSpPr>
        <p:spPr/>
        <p:txBody>
          <a:bodyPr/>
          <a:lstStyle/>
          <a:p>
            <a:fld id="{96D22FA4-ED46-0C4A-854F-6D1B6CC71582}"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4152EA07-456F-FB48-96B4-FBC83CE95C7B}" type="datetime1">
              <a:rPr lang="en-US" smtClean="0"/>
              <a:t>06/02/15</a:t>
            </a:fld>
            <a:endParaRPr lang="en-US"/>
          </a:p>
        </p:txBody>
      </p:sp>
      <p:sp>
        <p:nvSpPr>
          <p:cNvPr id="5" name="Footer Placeholder 4"/>
          <p:cNvSpPr>
            <a:spLocks noGrp="1"/>
          </p:cNvSpPr>
          <p:nvPr>
            <p:ph type="ftr" sz="quarter" idx="11"/>
          </p:nvPr>
        </p:nvSpPr>
        <p:spPr/>
        <p:txBody>
          <a:bodyPr/>
          <a:lstStyle/>
          <a:p>
            <a:r>
              <a:rPr lang="en-US" smtClean="0"/>
              <a:t>Prof. Dr. Yeşim M. Atamer, İstanbul Bilgi Üniversitesi</a:t>
            </a:r>
            <a:endParaRPr lang="en-US"/>
          </a:p>
        </p:txBody>
      </p:sp>
      <p:sp>
        <p:nvSpPr>
          <p:cNvPr id="6" name="Slide Number Placeholder 5"/>
          <p:cNvSpPr>
            <a:spLocks noGrp="1"/>
          </p:cNvSpPr>
          <p:nvPr>
            <p:ph type="sldNum" sz="quarter" idx="12"/>
          </p:nvPr>
        </p:nvSpPr>
        <p:spPr/>
        <p:txBody>
          <a:bodyPr/>
          <a:lstStyle/>
          <a:p>
            <a:fld id="{96D22FA4-ED46-0C4A-854F-6D1B6CC71582}"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tr-TR"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9557BC4D-4FF0-3245-875A-06C6F2EB93DD}" type="datetime1">
              <a:rPr lang="en-US" smtClean="0"/>
              <a:t>06/02/15</a:t>
            </a:fld>
            <a:endParaRPr lang="en-US"/>
          </a:p>
        </p:txBody>
      </p:sp>
      <p:sp>
        <p:nvSpPr>
          <p:cNvPr id="5" name="Footer Placeholder 4"/>
          <p:cNvSpPr>
            <a:spLocks noGrp="1"/>
          </p:cNvSpPr>
          <p:nvPr>
            <p:ph type="ftr" sz="quarter" idx="11"/>
          </p:nvPr>
        </p:nvSpPr>
        <p:spPr/>
        <p:txBody>
          <a:bodyPr/>
          <a:lstStyle/>
          <a:p>
            <a:r>
              <a:rPr lang="en-US" smtClean="0"/>
              <a:t>Prof. Dr. Yeşim M. Atamer, İstanbul Bilgi Üniversitesi</a:t>
            </a:r>
            <a:endParaRPr lang="en-US"/>
          </a:p>
        </p:txBody>
      </p:sp>
      <p:sp>
        <p:nvSpPr>
          <p:cNvPr id="6" name="Slide Number Placeholder 5"/>
          <p:cNvSpPr>
            <a:spLocks noGrp="1"/>
          </p:cNvSpPr>
          <p:nvPr>
            <p:ph type="sldNum" sz="quarter" idx="12"/>
          </p:nvPr>
        </p:nvSpPr>
        <p:spPr/>
        <p:txBody>
          <a:bodyPr/>
          <a:lstStyle/>
          <a:p>
            <a:fld id="{96D22FA4-ED46-0C4A-854F-6D1B6CC715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5E64B73-7183-3341-A7A8-F825E0EB9F65}" type="datetime1">
              <a:rPr lang="en-US" smtClean="0"/>
              <a:t>06/02/15</a:t>
            </a:fld>
            <a:endParaRPr lang="en-US"/>
          </a:p>
        </p:txBody>
      </p:sp>
      <p:sp>
        <p:nvSpPr>
          <p:cNvPr id="5" name="Footer Placeholder 4"/>
          <p:cNvSpPr>
            <a:spLocks noGrp="1"/>
          </p:cNvSpPr>
          <p:nvPr>
            <p:ph type="ftr" sz="quarter" idx="11"/>
          </p:nvPr>
        </p:nvSpPr>
        <p:spPr/>
        <p:txBody>
          <a:bodyPr/>
          <a:lstStyle/>
          <a:p>
            <a:r>
              <a:rPr lang="en-US" smtClean="0"/>
              <a:t>Prof. Dr. Yeşim M. Atamer, İstanbul Bilgi Üniversitesi</a:t>
            </a:r>
            <a:endParaRPr lang="en-US"/>
          </a:p>
        </p:txBody>
      </p:sp>
      <p:sp>
        <p:nvSpPr>
          <p:cNvPr id="6" name="Slide Number Placeholder 5"/>
          <p:cNvSpPr>
            <a:spLocks noGrp="1"/>
          </p:cNvSpPr>
          <p:nvPr>
            <p:ph type="sldNum" sz="quarter" idx="12"/>
          </p:nvPr>
        </p:nvSpPr>
        <p:spPr/>
        <p:txBody>
          <a:bodyPr/>
          <a:lstStyle/>
          <a:p>
            <a:fld id="{96D22FA4-ED46-0C4A-854F-6D1B6CC7158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tr-TR"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F90AF44D-A156-664F-900F-0ABC53822FAF}" type="datetime1">
              <a:rPr lang="en-US" smtClean="0"/>
              <a:t>06/02/15</a:t>
            </a:fld>
            <a:endParaRPr lang="en-US"/>
          </a:p>
        </p:txBody>
      </p:sp>
      <p:sp>
        <p:nvSpPr>
          <p:cNvPr id="5" name="Footer Placeholder 4"/>
          <p:cNvSpPr>
            <a:spLocks noGrp="1"/>
          </p:cNvSpPr>
          <p:nvPr>
            <p:ph type="ftr" sz="quarter" idx="11"/>
          </p:nvPr>
        </p:nvSpPr>
        <p:spPr>
          <a:xfrm>
            <a:off x="3213847" y="6356350"/>
            <a:ext cx="4734112" cy="365125"/>
          </a:xfrm>
        </p:spPr>
        <p:txBody>
          <a:bodyPr/>
          <a:lstStyle/>
          <a:p>
            <a:r>
              <a:rPr lang="en-US" smtClean="0"/>
              <a:t>Prof. Dr. Yeşim M. Atamer, İstanbul Bilgi Üniversitesi</a:t>
            </a:r>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Times New Roman"/>
                <a:ea typeface="+mn-ea"/>
                <a:cs typeface="+mn-cs"/>
              </a:defRPr>
            </a:lvl1pPr>
          </a:lstStyle>
          <a:p>
            <a:fld id="{96D22FA4-ED46-0C4A-854F-6D1B6CC71582}" type="slidenum">
              <a:rPr lang="en-US" smtClean="0"/>
              <a:pPr/>
              <a:t>‹#›</a:t>
            </a:fld>
            <a:endParaRPr lang="en-US" dirty="0"/>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tr-TR"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title"/>
          </p:nvPr>
        </p:nvSpPr>
        <p:spPr>
          <a:xfrm>
            <a:off x="2178423" y="914400"/>
            <a:ext cx="6508377" cy="1143000"/>
          </a:xfrm>
        </p:spPr>
        <p:txBody>
          <a:bodyPr/>
          <a:lstStyle/>
          <a:p>
            <a:r>
              <a:rPr lang="tr-TR"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4EEAD63E-8399-7942-B7D4-7D25AC015A43}" type="datetime1">
              <a:rPr lang="en-US" smtClean="0"/>
              <a:t>06/02/15</a:t>
            </a:fld>
            <a:endParaRPr lang="en-US"/>
          </a:p>
        </p:txBody>
      </p:sp>
      <p:sp>
        <p:nvSpPr>
          <p:cNvPr id="5" name="Footer Placeholder 4"/>
          <p:cNvSpPr>
            <a:spLocks noGrp="1"/>
          </p:cNvSpPr>
          <p:nvPr>
            <p:ph type="ftr" sz="quarter" idx="11"/>
          </p:nvPr>
        </p:nvSpPr>
        <p:spPr>
          <a:xfrm>
            <a:off x="2178423" y="6356350"/>
            <a:ext cx="4926852" cy="365125"/>
          </a:xfrm>
        </p:spPr>
        <p:txBody>
          <a:bodyPr/>
          <a:lstStyle/>
          <a:p>
            <a:r>
              <a:rPr lang="en-US" smtClean="0"/>
              <a:t>Prof. Dr. Yeşim M. Atamer, İstanbul Bilgi Üniversitesi</a:t>
            </a:r>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96D22FA4-ED46-0C4A-854F-6D1B6CC71582}"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tr-TR"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tr-TR"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29277CA0-8C13-AB49-A54B-7319A668B8DF}" type="datetime1">
              <a:rPr lang="en-US" smtClean="0"/>
              <a:t>06/02/15</a:t>
            </a:fld>
            <a:endParaRPr lang="en-US"/>
          </a:p>
        </p:txBody>
      </p:sp>
      <p:sp>
        <p:nvSpPr>
          <p:cNvPr id="5" name="Footer Placeholder 4"/>
          <p:cNvSpPr>
            <a:spLocks noGrp="1"/>
          </p:cNvSpPr>
          <p:nvPr>
            <p:ph type="ftr" sz="quarter" idx="11"/>
          </p:nvPr>
        </p:nvSpPr>
        <p:spPr>
          <a:xfrm>
            <a:off x="174812" y="6356350"/>
            <a:ext cx="5311588" cy="365125"/>
          </a:xfrm>
        </p:spPr>
        <p:txBody>
          <a:bodyPr/>
          <a:lstStyle/>
          <a:p>
            <a:r>
              <a:rPr lang="en-US" smtClean="0"/>
              <a:t>Prof. Dr. Yeşim M. Atamer, İstanbul Bilgi Üniversitesi</a:t>
            </a:r>
            <a:endParaRPr lang="en-US"/>
          </a:p>
        </p:txBody>
      </p:sp>
      <p:sp>
        <p:nvSpPr>
          <p:cNvPr id="6" name="Slide Number Placeholder 5"/>
          <p:cNvSpPr>
            <a:spLocks noGrp="1"/>
          </p:cNvSpPr>
          <p:nvPr>
            <p:ph type="sldNum" sz="quarter" idx="12"/>
          </p:nvPr>
        </p:nvSpPr>
        <p:spPr/>
        <p:txBody>
          <a:bodyPr/>
          <a:lstStyle/>
          <a:p>
            <a:fld id="{96D22FA4-ED46-0C4A-854F-6D1B6CC7158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tr-TR"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96D22FA4-ED46-0C4A-854F-6D1B6CC71582}"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tr-TR"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title"/>
          </p:nvPr>
        </p:nvSpPr>
        <p:spPr>
          <a:xfrm>
            <a:off x="457199" y="914400"/>
            <a:ext cx="7391401"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E2BDBAA8-140F-804D-AA68-014C6610955F}" type="datetime1">
              <a:rPr lang="en-US" smtClean="0"/>
              <a:t>06/02/15</a:t>
            </a:fld>
            <a:endParaRPr lang="en-US"/>
          </a:p>
        </p:txBody>
      </p:sp>
      <p:sp>
        <p:nvSpPr>
          <p:cNvPr id="6" name="Footer Placeholder 5"/>
          <p:cNvSpPr>
            <a:spLocks noGrp="1"/>
          </p:cNvSpPr>
          <p:nvPr>
            <p:ph type="ftr" sz="quarter" idx="11"/>
          </p:nvPr>
        </p:nvSpPr>
        <p:spPr/>
        <p:txBody>
          <a:bodyPr/>
          <a:lstStyle/>
          <a:p>
            <a:r>
              <a:rPr lang="en-US" smtClean="0"/>
              <a:t>Prof. Dr. Yeşim M. Atamer, İstanbul Bilgi Üniversitesi</a:t>
            </a:r>
            <a:endParaRPr lang="en-US"/>
          </a:p>
        </p:txBody>
      </p:sp>
      <p:sp>
        <p:nvSpPr>
          <p:cNvPr id="7" name="Slide Number Placeholder 6"/>
          <p:cNvSpPr>
            <a:spLocks noGrp="1"/>
          </p:cNvSpPr>
          <p:nvPr>
            <p:ph type="sldNum" sz="quarter" idx="12"/>
          </p:nvPr>
        </p:nvSpPr>
        <p:spPr/>
        <p:txBody>
          <a:bodyPr/>
          <a:lstStyle/>
          <a:p>
            <a:fld id="{96D22FA4-ED46-0C4A-854F-6D1B6CC715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title"/>
          </p:nvPr>
        </p:nvSpPr>
        <p:spPr>
          <a:xfrm>
            <a:off x="457199" y="914400"/>
            <a:ext cx="7388352"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51FA2D8F-FE42-BE40-BF1B-74C6D30C74CF}" type="datetime1">
              <a:rPr lang="en-US" smtClean="0"/>
              <a:t>06/02/15</a:t>
            </a:fld>
            <a:endParaRPr lang="en-US"/>
          </a:p>
        </p:txBody>
      </p:sp>
      <p:sp>
        <p:nvSpPr>
          <p:cNvPr id="8" name="Footer Placeholder 7"/>
          <p:cNvSpPr>
            <a:spLocks noGrp="1"/>
          </p:cNvSpPr>
          <p:nvPr>
            <p:ph type="ftr" sz="quarter" idx="11"/>
          </p:nvPr>
        </p:nvSpPr>
        <p:spPr/>
        <p:txBody>
          <a:bodyPr/>
          <a:lstStyle/>
          <a:p>
            <a:r>
              <a:rPr lang="en-US" smtClean="0"/>
              <a:t>Prof. Dr. Yeşim M. Atamer, İstanbul Bilgi Üniversitesi</a:t>
            </a:r>
            <a:endParaRPr lang="en-US"/>
          </a:p>
        </p:txBody>
      </p:sp>
      <p:sp>
        <p:nvSpPr>
          <p:cNvPr id="9" name="Slide Number Placeholder 8"/>
          <p:cNvSpPr>
            <a:spLocks noGrp="1"/>
          </p:cNvSpPr>
          <p:nvPr>
            <p:ph type="sldNum" sz="quarter" idx="12"/>
          </p:nvPr>
        </p:nvSpPr>
        <p:spPr/>
        <p:txBody>
          <a:bodyPr/>
          <a:lstStyle/>
          <a:p>
            <a:fld id="{96D22FA4-ED46-0C4A-854F-6D1B6CC7158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Times New Roman"/>
            </a:endParaRPr>
          </a:p>
        </p:txBody>
      </p:sp>
      <p:sp>
        <p:nvSpPr>
          <p:cNvPr id="2" name="Title 1"/>
          <p:cNvSpPr>
            <a:spLocks noGrp="1"/>
          </p:cNvSpPr>
          <p:nvPr>
            <p:ph type="title"/>
          </p:nvPr>
        </p:nvSpPr>
        <p:spPr>
          <a:xfrm>
            <a:off x="457199" y="914400"/>
            <a:ext cx="7391401"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44A0D392-4A3A-234B-92BF-89CAD573B33C}" type="datetime1">
              <a:rPr lang="en-US" smtClean="0"/>
              <a:t>06/02/15</a:t>
            </a:fld>
            <a:endParaRPr lang="en-US"/>
          </a:p>
        </p:txBody>
      </p:sp>
      <p:sp>
        <p:nvSpPr>
          <p:cNvPr id="6" name="Footer Placeholder 5"/>
          <p:cNvSpPr>
            <a:spLocks noGrp="1"/>
          </p:cNvSpPr>
          <p:nvPr>
            <p:ph type="ftr" sz="quarter" idx="11"/>
          </p:nvPr>
        </p:nvSpPr>
        <p:spPr/>
        <p:txBody>
          <a:bodyPr/>
          <a:lstStyle/>
          <a:p>
            <a:r>
              <a:rPr lang="en-US" smtClean="0"/>
              <a:t>Prof. Dr. Yeşim M. Atamer, İstanbul Bilgi Üniversitesi</a:t>
            </a:r>
            <a:endParaRPr lang="en-US"/>
          </a:p>
        </p:txBody>
      </p:sp>
      <p:sp>
        <p:nvSpPr>
          <p:cNvPr id="7" name="Slide Number Placeholder 6"/>
          <p:cNvSpPr>
            <a:spLocks noGrp="1"/>
          </p:cNvSpPr>
          <p:nvPr>
            <p:ph type="sldNum" sz="quarter" idx="12"/>
          </p:nvPr>
        </p:nvSpPr>
        <p:spPr/>
        <p:txBody>
          <a:bodyPr/>
          <a:lstStyle/>
          <a:p>
            <a:fld id="{96D22FA4-ED46-0C4A-854F-6D1B6CC71582}"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dirty="0"/>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text</a:t>
            </a:r>
            <a:r>
              <a:rPr lang="tr-TR" dirty="0" smtClean="0"/>
              <a:t> </a:t>
            </a:r>
            <a:r>
              <a:rPr lang="tr-TR" dirty="0" err="1" smtClean="0"/>
              <a:t>styles</a:t>
            </a:r>
            <a:endParaRPr lang="tr-TR" dirty="0" smtClean="0"/>
          </a:p>
          <a:p>
            <a:pPr lvl="1"/>
            <a:r>
              <a:rPr lang="tr-TR" dirty="0" smtClean="0"/>
              <a:t>Second </a:t>
            </a:r>
            <a:r>
              <a:rPr lang="tr-TR" dirty="0" err="1" smtClean="0"/>
              <a:t>level</a:t>
            </a:r>
            <a:endParaRPr lang="tr-TR" dirty="0" smtClean="0"/>
          </a:p>
          <a:p>
            <a:pPr lvl="2"/>
            <a:r>
              <a:rPr lang="tr-TR" dirty="0" smtClean="0"/>
              <a:t>Third </a:t>
            </a:r>
            <a:r>
              <a:rPr lang="tr-TR" dirty="0" err="1" smtClean="0"/>
              <a:t>level</a:t>
            </a:r>
            <a:endParaRPr lang="tr-TR" dirty="0" smtClean="0"/>
          </a:p>
          <a:p>
            <a:pPr lvl="3"/>
            <a:r>
              <a:rPr lang="tr-TR" dirty="0" err="1" smtClean="0"/>
              <a:t>Fourth</a:t>
            </a:r>
            <a:r>
              <a:rPr lang="tr-TR" dirty="0" smtClean="0"/>
              <a:t> </a:t>
            </a:r>
            <a:r>
              <a:rPr lang="tr-TR" dirty="0" err="1" smtClean="0"/>
              <a:t>level</a:t>
            </a:r>
            <a:endParaRPr lang="tr-TR" dirty="0" smtClean="0"/>
          </a:p>
          <a:p>
            <a:pPr lvl="4"/>
            <a:r>
              <a:rPr lang="tr-TR" dirty="0" err="1" smtClean="0"/>
              <a:t>Fifth</a:t>
            </a:r>
            <a:r>
              <a:rPr lang="tr-TR" dirty="0" smtClean="0"/>
              <a:t> </a:t>
            </a:r>
            <a:r>
              <a:rPr lang="tr-TR" dirty="0" err="1" smtClean="0"/>
              <a:t>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latin typeface="Times New Roman"/>
              </a:defRPr>
            </a:lvl1pPr>
          </a:lstStyle>
          <a:p>
            <a:fld id="{BDF2C01B-E96B-344F-87F7-72127C367DC7}" type="datetime1">
              <a:rPr lang="en-US" smtClean="0"/>
              <a:pPr/>
              <a:t>06/02/15</a:t>
            </a:fld>
            <a:endParaRPr lang="en-US" dirty="0"/>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latin typeface="Times New Roman"/>
              </a:defRPr>
            </a:lvl1pPr>
          </a:lstStyle>
          <a:p>
            <a:r>
              <a:rPr lang="en-US" dirty="0" smtClean="0"/>
              <a:t>Prof. Dr. </a:t>
            </a:r>
            <a:r>
              <a:rPr lang="en-US" dirty="0" err="1" smtClean="0"/>
              <a:t>Yeşim</a:t>
            </a:r>
            <a:r>
              <a:rPr lang="en-US" dirty="0" smtClean="0"/>
              <a:t> M. Atamer, İstanbul Bilgi </a:t>
            </a:r>
            <a:r>
              <a:rPr lang="en-US" dirty="0" err="1" smtClean="0"/>
              <a:t>Üniversitesi</a:t>
            </a:r>
            <a:endParaRPr lang="en-US" dirty="0"/>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latin typeface="Times New Roman"/>
              </a:defRPr>
            </a:lvl1pPr>
          </a:lstStyle>
          <a:p>
            <a:fld id="{96D22FA4-ED46-0C4A-854F-6D1B6CC7158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Lst>
  <p:hf hdr="0" dt="0"/>
  <p:txStyles>
    <p:titleStyle>
      <a:lvl1pPr algn="l" defTabSz="914400" rtl="0" eaLnBrk="1" latinLnBrk="0" hangingPunct="1">
        <a:spcBef>
          <a:spcPct val="0"/>
        </a:spcBef>
        <a:buNone/>
        <a:defRPr sz="3600" kern="1200">
          <a:solidFill>
            <a:schemeClr val="accent1"/>
          </a:solidFill>
          <a:latin typeface="Times New Roman"/>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Times New Roman"/>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Times New Roman"/>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Times New Roman"/>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Times New Roman"/>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Times New Roman"/>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81058" y="4450765"/>
            <a:ext cx="5659324" cy="1010977"/>
          </a:xfrm>
        </p:spPr>
        <p:txBody>
          <a:bodyPr>
            <a:noAutofit/>
          </a:bodyPr>
          <a:lstStyle/>
          <a:p>
            <a:r>
              <a:rPr lang="tr-TR" sz="3600" b="1" dirty="0" smtClean="0">
                <a:latin typeface="Times New Roman"/>
                <a:cs typeface="Times New Roman"/>
              </a:rPr>
              <a:t>Bankacılık </a:t>
            </a:r>
            <a:r>
              <a:rPr lang="tr-TR" sz="3600" b="1" dirty="0">
                <a:latin typeface="Times New Roman"/>
                <a:cs typeface="Times New Roman"/>
              </a:rPr>
              <a:t>Sözleşmelerinde Genel İşlem </a:t>
            </a:r>
            <a:r>
              <a:rPr lang="tr-TR" sz="3600" b="1" dirty="0" smtClean="0">
                <a:latin typeface="Times New Roman"/>
                <a:cs typeface="Times New Roman"/>
              </a:rPr>
              <a:t>Şartları</a:t>
            </a:r>
            <a:endParaRPr lang="en-US" sz="2800" dirty="0">
              <a:latin typeface="Times New Roman"/>
              <a:cs typeface="Times New Roman"/>
            </a:endParaRPr>
          </a:p>
        </p:txBody>
      </p:sp>
      <p:sp>
        <p:nvSpPr>
          <p:cNvPr id="3" name="Subtitle 2"/>
          <p:cNvSpPr>
            <a:spLocks noGrp="1"/>
          </p:cNvSpPr>
          <p:nvPr>
            <p:ph type="subTitle" idx="1"/>
          </p:nvPr>
        </p:nvSpPr>
        <p:spPr>
          <a:xfrm>
            <a:off x="3181058" y="5622019"/>
            <a:ext cx="4438942" cy="702752"/>
          </a:xfrm>
        </p:spPr>
        <p:txBody>
          <a:bodyPr>
            <a:noAutofit/>
          </a:bodyPr>
          <a:lstStyle/>
          <a:p>
            <a:pPr>
              <a:lnSpc>
                <a:spcPct val="90000"/>
              </a:lnSpc>
            </a:pPr>
            <a:r>
              <a:rPr lang="tr-TR" sz="2000" dirty="0">
                <a:latin typeface="Times New Roman"/>
                <a:cs typeface="Times New Roman"/>
              </a:rPr>
              <a:t>Prof. Dr. Yeşim M. </a:t>
            </a:r>
            <a:r>
              <a:rPr lang="tr-TR" sz="2000" dirty="0" smtClean="0">
                <a:latin typeface="Times New Roman"/>
                <a:cs typeface="Times New Roman"/>
              </a:rPr>
              <a:t>ATAMER</a:t>
            </a:r>
          </a:p>
          <a:p>
            <a:pPr>
              <a:lnSpc>
                <a:spcPct val="90000"/>
              </a:lnSpc>
            </a:pPr>
            <a:r>
              <a:rPr lang="tr-TR" sz="2000" dirty="0" smtClean="0">
                <a:latin typeface="Times New Roman"/>
                <a:cs typeface="Times New Roman"/>
              </a:rPr>
              <a:t>İstanbul </a:t>
            </a:r>
            <a:r>
              <a:rPr lang="tr-TR" sz="2000" dirty="0">
                <a:latin typeface="Times New Roman"/>
                <a:cs typeface="Times New Roman"/>
              </a:rPr>
              <a:t>Bilgi Üniversitesi</a:t>
            </a:r>
            <a:endParaRPr lang="en-US" sz="2000" dirty="0">
              <a:latin typeface="Times New Roman"/>
              <a:cs typeface="Times New Roman"/>
            </a:endParaRPr>
          </a:p>
        </p:txBody>
      </p:sp>
    </p:spTree>
    <p:extLst>
      <p:ext uri="{BB962C8B-B14F-4D97-AF65-F5344CB8AC3E}">
        <p14:creationId xmlns:p14="http://schemas.microsoft.com/office/powerpoint/2010/main" val="2869557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latin typeface="Times New Roman"/>
                <a:cs typeface="Times New Roman"/>
              </a:rPr>
              <a:t>GİK hangi hallerde denetlenmelidir?</a:t>
            </a:r>
            <a:endParaRPr lang="en-US" dirty="0"/>
          </a:p>
        </p:txBody>
      </p:sp>
      <p:sp>
        <p:nvSpPr>
          <p:cNvPr id="3" name="Content Placeholder 2"/>
          <p:cNvSpPr>
            <a:spLocks noGrp="1"/>
          </p:cNvSpPr>
          <p:nvPr>
            <p:ph idx="1"/>
          </p:nvPr>
        </p:nvSpPr>
        <p:spPr>
          <a:xfrm>
            <a:off x="457199" y="2209800"/>
            <a:ext cx="8410397" cy="3916363"/>
          </a:xfrm>
        </p:spPr>
        <p:txBody>
          <a:bodyPr>
            <a:normAutofit/>
          </a:bodyPr>
          <a:lstStyle/>
          <a:p>
            <a:r>
              <a:rPr lang="tr-TR" sz="2400" dirty="0" smtClean="0">
                <a:latin typeface="Times New Roman"/>
                <a:cs typeface="Times New Roman"/>
              </a:rPr>
              <a:t>GİK ile belirli rizikoların, bunları taşıması gereken kişi yerine başkasına aktarılması nedeniyle edimler arasındaki dengeyi bozar;</a:t>
            </a:r>
          </a:p>
          <a:p>
            <a:r>
              <a:rPr lang="tr-TR" sz="2400" dirty="0" err="1" smtClean="0">
                <a:latin typeface="Times New Roman"/>
                <a:cs typeface="Times New Roman"/>
              </a:rPr>
              <a:t>GİK’in</a:t>
            </a:r>
            <a:r>
              <a:rPr lang="tr-TR" sz="2400" dirty="0" smtClean="0">
                <a:latin typeface="Times New Roman"/>
                <a:cs typeface="Times New Roman"/>
              </a:rPr>
              <a:t> bu açıdan her zaman fiyata yansıyan bir yönü vardır;</a:t>
            </a:r>
          </a:p>
          <a:p>
            <a:r>
              <a:rPr lang="tr-TR" sz="2400" dirty="0" smtClean="0">
                <a:latin typeface="Times New Roman"/>
                <a:cs typeface="Times New Roman"/>
              </a:rPr>
              <a:t>Aslında kendisini kayıran GİK nedeniyle daha ucuza sunması gereken bir edimi pahalıya satmaktadır işletme;</a:t>
            </a:r>
          </a:p>
          <a:p>
            <a:r>
              <a:rPr lang="tr-TR" sz="2400" dirty="0" smtClean="0">
                <a:latin typeface="Times New Roman"/>
                <a:cs typeface="Times New Roman"/>
              </a:rPr>
              <a:t>Yani edim ve karşı edim arasındaki denge bozulmuştur veya bozulabilecektir.</a:t>
            </a:r>
          </a:p>
        </p:txBody>
      </p:sp>
      <p:sp>
        <p:nvSpPr>
          <p:cNvPr id="4" name="Footer Placeholder 3"/>
          <p:cNvSpPr>
            <a:spLocks noGrp="1"/>
          </p:cNvSpPr>
          <p:nvPr>
            <p:ph type="ftr" sz="quarter" idx="11"/>
          </p:nvPr>
        </p:nvSpPr>
        <p:spPr/>
        <p:txBody>
          <a:bodyPr/>
          <a:lstStyle/>
          <a:p>
            <a:r>
              <a:rPr lang="en-US" b="0" dirty="0" err="1" smtClean="0"/>
              <a:t>Yeşim</a:t>
            </a:r>
            <a:r>
              <a:rPr lang="en-US" b="0" dirty="0" smtClean="0"/>
              <a:t> M. Atamer, İstanbul Bilgi </a:t>
            </a:r>
            <a:r>
              <a:rPr lang="en-US" b="0" dirty="0" err="1" smtClean="0"/>
              <a:t>Üniversitesi</a:t>
            </a:r>
            <a:endParaRPr lang="en-US" b="0" dirty="0"/>
          </a:p>
        </p:txBody>
      </p:sp>
      <p:sp>
        <p:nvSpPr>
          <p:cNvPr id="5" name="Slide Number Placeholder 4"/>
          <p:cNvSpPr>
            <a:spLocks noGrp="1"/>
          </p:cNvSpPr>
          <p:nvPr>
            <p:ph type="sldNum" sz="quarter" idx="12"/>
          </p:nvPr>
        </p:nvSpPr>
        <p:spPr/>
        <p:txBody>
          <a:bodyPr/>
          <a:lstStyle/>
          <a:p>
            <a:fld id="{96D22FA4-ED46-0C4A-854F-6D1B6CC71582}" type="slidenum">
              <a:rPr lang="en-US" smtClean="0"/>
              <a:t>10</a:t>
            </a:fld>
            <a:endParaRPr lang="en-US"/>
          </a:p>
        </p:txBody>
      </p:sp>
    </p:spTree>
    <p:extLst>
      <p:ext uri="{BB962C8B-B14F-4D97-AF65-F5344CB8AC3E}">
        <p14:creationId xmlns:p14="http://schemas.microsoft.com/office/powerpoint/2010/main" val="1811761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Times New Roman"/>
                <a:cs typeface="Times New Roman"/>
              </a:rPr>
              <a:t>GİK nasıl </a:t>
            </a:r>
            <a:r>
              <a:rPr lang="tr-TR" dirty="0">
                <a:latin typeface="Times New Roman"/>
                <a:cs typeface="Times New Roman"/>
              </a:rPr>
              <a:t>denetlenmelidir?</a:t>
            </a:r>
            <a:endParaRPr lang="en-US" dirty="0"/>
          </a:p>
        </p:txBody>
      </p:sp>
      <p:sp>
        <p:nvSpPr>
          <p:cNvPr id="3" name="Content Placeholder 2"/>
          <p:cNvSpPr>
            <a:spLocks noGrp="1"/>
          </p:cNvSpPr>
          <p:nvPr>
            <p:ph idx="1"/>
          </p:nvPr>
        </p:nvSpPr>
        <p:spPr>
          <a:xfrm>
            <a:off x="457199" y="2209800"/>
            <a:ext cx="8387718" cy="3916363"/>
          </a:xfrm>
        </p:spPr>
        <p:txBody>
          <a:bodyPr>
            <a:normAutofit fontScale="92500" lnSpcReduction="20000"/>
          </a:bodyPr>
          <a:lstStyle/>
          <a:p>
            <a:r>
              <a:rPr lang="tr-TR" dirty="0" smtClean="0">
                <a:latin typeface="Times New Roman"/>
                <a:cs typeface="Times New Roman"/>
              </a:rPr>
              <a:t>Yedek hukuk kuralları sık sık ekonomik etkinliğe uygun kurallardır. </a:t>
            </a:r>
          </a:p>
          <a:p>
            <a:r>
              <a:rPr lang="tr-TR" dirty="0" smtClean="0">
                <a:latin typeface="Times New Roman"/>
                <a:cs typeface="Times New Roman"/>
              </a:rPr>
              <a:t>GİK ile hedeflenen, bu yedek hukuk kurallarındaki etkinlik değer yargısından uzaklaşmaktır.</a:t>
            </a:r>
          </a:p>
          <a:p>
            <a:r>
              <a:rPr lang="tr-TR" dirty="0" smtClean="0">
                <a:latin typeface="Times New Roman"/>
                <a:cs typeface="Times New Roman"/>
              </a:rPr>
              <a:t>Hakimin yapması gereken yedek hukuk kurallarını çıta alarak sözleşmeyi denetlemek ve etkin hale getirmektir. </a:t>
            </a:r>
          </a:p>
          <a:p>
            <a:r>
              <a:rPr lang="tr-TR" dirty="0" smtClean="0">
                <a:latin typeface="Times New Roman"/>
                <a:cs typeface="Times New Roman"/>
              </a:rPr>
              <a:t>Nitekim TTK m. 55 (f) uyarınca: </a:t>
            </a:r>
          </a:p>
          <a:p>
            <a:pPr lvl="1"/>
            <a:r>
              <a:rPr lang="tr-TR" dirty="0" smtClean="0">
                <a:latin typeface="Times New Roman"/>
                <a:cs typeface="Times New Roman"/>
              </a:rPr>
              <a:t>Doğrudan </a:t>
            </a:r>
            <a:r>
              <a:rPr lang="tr-TR" dirty="0">
                <a:latin typeface="Times New Roman"/>
                <a:cs typeface="Times New Roman"/>
              </a:rPr>
              <a:t>veya yorum yoluyla uygulanacak kanuni düzenlemeden önemli ölçüde ayrılan, veya</a:t>
            </a:r>
          </a:p>
          <a:p>
            <a:pPr lvl="1"/>
            <a:r>
              <a:rPr lang="tr-TR" dirty="0">
                <a:latin typeface="Times New Roman"/>
                <a:cs typeface="Times New Roman"/>
              </a:rPr>
              <a:t>Sözleşmenin niteliğine önemli ölçüde aykırı haklar ve borçlar dağılımını öngören, önceden yazılmış genel işlem şartlarını kullananlar dürüstlüğe aykırı davranmış olur</a:t>
            </a:r>
            <a:r>
              <a:rPr lang="tr-TR" dirty="0" smtClean="0">
                <a:latin typeface="Times New Roman"/>
                <a:cs typeface="Times New Roman"/>
              </a:rPr>
              <a:t>.</a:t>
            </a:r>
          </a:p>
          <a:p>
            <a:r>
              <a:rPr lang="tr-TR" dirty="0" smtClean="0">
                <a:latin typeface="Times New Roman"/>
                <a:cs typeface="Times New Roman"/>
              </a:rPr>
              <a:t>TBK m. 25, TTK m. 55 ışığında okunmalı ve dürüstlük kuralına aykırılık bu çıtaya göre saptanmalıdır.</a:t>
            </a:r>
            <a:endParaRPr lang="tr-TR" dirty="0">
              <a:latin typeface="Times New Roman"/>
              <a:cs typeface="Times New Roman"/>
            </a:endParaRPr>
          </a:p>
          <a:p>
            <a:pPr lvl="1"/>
            <a:endParaRPr lang="tr-TR" dirty="0">
              <a:latin typeface="Times New Roman"/>
              <a:cs typeface="Times New Roman"/>
            </a:endParaRPr>
          </a:p>
        </p:txBody>
      </p:sp>
      <p:sp>
        <p:nvSpPr>
          <p:cNvPr id="4" name="Footer Placeholder 3"/>
          <p:cNvSpPr>
            <a:spLocks noGrp="1"/>
          </p:cNvSpPr>
          <p:nvPr>
            <p:ph type="ftr" sz="quarter" idx="11"/>
          </p:nvPr>
        </p:nvSpPr>
        <p:spPr/>
        <p:txBody>
          <a:bodyPr/>
          <a:lstStyle/>
          <a:p>
            <a:r>
              <a:rPr lang="en-US" b="0" dirty="0" err="1" smtClean="0"/>
              <a:t>Yeşim</a:t>
            </a:r>
            <a:r>
              <a:rPr lang="en-US" b="0" dirty="0" smtClean="0"/>
              <a:t> M. Atamer, İstanbul Bilgi </a:t>
            </a:r>
            <a:r>
              <a:rPr lang="en-US" b="0" dirty="0" err="1" smtClean="0"/>
              <a:t>Üniversitesi</a:t>
            </a:r>
            <a:endParaRPr lang="en-US" b="0" dirty="0"/>
          </a:p>
        </p:txBody>
      </p:sp>
      <p:sp>
        <p:nvSpPr>
          <p:cNvPr id="5" name="Slide Number Placeholder 4"/>
          <p:cNvSpPr>
            <a:spLocks noGrp="1"/>
          </p:cNvSpPr>
          <p:nvPr>
            <p:ph type="sldNum" sz="quarter" idx="12"/>
          </p:nvPr>
        </p:nvSpPr>
        <p:spPr/>
        <p:txBody>
          <a:bodyPr/>
          <a:lstStyle/>
          <a:p>
            <a:fld id="{96D22FA4-ED46-0C4A-854F-6D1B6CC71582}" type="slidenum">
              <a:rPr lang="en-US" smtClean="0"/>
              <a:t>11</a:t>
            </a:fld>
            <a:endParaRPr lang="en-US"/>
          </a:p>
        </p:txBody>
      </p:sp>
    </p:spTree>
    <p:extLst>
      <p:ext uri="{BB962C8B-B14F-4D97-AF65-F5344CB8AC3E}">
        <p14:creationId xmlns:p14="http://schemas.microsoft.com/office/powerpoint/2010/main" val="3822887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Times New Roman"/>
                <a:cs typeface="Times New Roman"/>
              </a:rPr>
              <a:t>Ara Sonuç</a:t>
            </a:r>
            <a:endParaRPr lang="tr-TR" dirty="0">
              <a:latin typeface="Times New Roman"/>
              <a:cs typeface="Times New Roman"/>
            </a:endParaRPr>
          </a:p>
        </p:txBody>
      </p:sp>
      <p:sp>
        <p:nvSpPr>
          <p:cNvPr id="3" name="Content Placeholder 2"/>
          <p:cNvSpPr>
            <a:spLocks noGrp="1"/>
          </p:cNvSpPr>
          <p:nvPr>
            <p:ph idx="1"/>
          </p:nvPr>
        </p:nvSpPr>
        <p:spPr/>
        <p:txBody>
          <a:bodyPr>
            <a:normAutofit fontScale="92500" lnSpcReduction="20000"/>
          </a:bodyPr>
          <a:lstStyle/>
          <a:p>
            <a:r>
              <a:rPr lang="tr-TR" dirty="0" err="1" smtClean="0">
                <a:latin typeface="Times New Roman"/>
                <a:cs typeface="Times New Roman"/>
              </a:rPr>
              <a:t>GİK’i</a:t>
            </a:r>
            <a:r>
              <a:rPr lang="tr-TR" dirty="0" smtClean="0">
                <a:latin typeface="Times New Roman"/>
                <a:cs typeface="Times New Roman"/>
              </a:rPr>
              <a:t> mukayese etmek, anlamak ve pazarlık konusu etmek tüketici açısından kendisinden beklenemeyecek bir işlem maliyetidir;</a:t>
            </a:r>
          </a:p>
          <a:p>
            <a:r>
              <a:rPr lang="tr-TR" dirty="0" smtClean="0">
                <a:latin typeface="Times New Roman"/>
                <a:cs typeface="Times New Roman"/>
              </a:rPr>
              <a:t>Dolayısıyla GİK rekabet dışında kalmaktadır;</a:t>
            </a:r>
          </a:p>
          <a:p>
            <a:r>
              <a:rPr lang="tr-TR" dirty="0" smtClean="0">
                <a:latin typeface="Times New Roman"/>
                <a:cs typeface="Times New Roman"/>
              </a:rPr>
              <a:t>Rekabete konu olmadığı için içeriği tek taraflı ve müşteri aleyhine kaleme alınmaktadır;</a:t>
            </a:r>
          </a:p>
          <a:p>
            <a:r>
              <a:rPr lang="tr-TR" dirty="0">
                <a:latin typeface="Times New Roman"/>
                <a:cs typeface="Times New Roman"/>
              </a:rPr>
              <a:t>GİK serbest piyasa ekonomisinde bir piyasa aksaklığı yaratmaktadır;</a:t>
            </a:r>
          </a:p>
          <a:p>
            <a:r>
              <a:rPr lang="tr-TR" dirty="0" smtClean="0">
                <a:latin typeface="Times New Roman"/>
                <a:cs typeface="Times New Roman"/>
              </a:rPr>
              <a:t>Bu piyasa aksaklığını gidermenin yolu topluluk davası + yargı denetimidir</a:t>
            </a:r>
          </a:p>
          <a:p>
            <a:r>
              <a:rPr lang="tr-TR" dirty="0" smtClean="0">
                <a:cs typeface="Times New Roman"/>
              </a:rPr>
              <a:t>Ama yürütmenin denetlemesi değildir</a:t>
            </a:r>
            <a:endParaRPr lang="tr-TR" dirty="0">
              <a:latin typeface="Times New Roman"/>
              <a:cs typeface="Times New Roman"/>
            </a:endParaRPr>
          </a:p>
        </p:txBody>
      </p:sp>
      <p:sp>
        <p:nvSpPr>
          <p:cNvPr id="4" name="Footer Placeholder 3"/>
          <p:cNvSpPr>
            <a:spLocks noGrp="1"/>
          </p:cNvSpPr>
          <p:nvPr>
            <p:ph type="ftr" sz="quarter" idx="11"/>
          </p:nvPr>
        </p:nvSpPr>
        <p:spPr/>
        <p:txBody>
          <a:bodyPr/>
          <a:lstStyle/>
          <a:p>
            <a:r>
              <a:rPr lang="en-US" b="0" dirty="0" err="1" smtClean="0"/>
              <a:t>Yeşim</a:t>
            </a:r>
            <a:r>
              <a:rPr lang="en-US" b="0" dirty="0" smtClean="0"/>
              <a:t> M. Atamer, İstanbul Bilgi </a:t>
            </a:r>
            <a:r>
              <a:rPr lang="en-US" b="0" dirty="0" err="1" smtClean="0"/>
              <a:t>Üniversitesi</a:t>
            </a:r>
            <a:endParaRPr lang="en-US" b="0" dirty="0"/>
          </a:p>
        </p:txBody>
      </p:sp>
      <p:sp>
        <p:nvSpPr>
          <p:cNvPr id="5" name="Slide Number Placeholder 4"/>
          <p:cNvSpPr>
            <a:spLocks noGrp="1"/>
          </p:cNvSpPr>
          <p:nvPr>
            <p:ph type="sldNum" sz="quarter" idx="12"/>
          </p:nvPr>
        </p:nvSpPr>
        <p:spPr/>
        <p:txBody>
          <a:bodyPr/>
          <a:lstStyle/>
          <a:p>
            <a:fld id="{96D22FA4-ED46-0C4A-854F-6D1B6CC71582}" type="slidenum">
              <a:rPr lang="en-US" smtClean="0"/>
              <a:t>12</a:t>
            </a:fld>
            <a:endParaRPr lang="en-US"/>
          </a:p>
        </p:txBody>
      </p:sp>
    </p:spTree>
    <p:extLst>
      <p:ext uri="{BB962C8B-B14F-4D97-AF65-F5344CB8AC3E}">
        <p14:creationId xmlns:p14="http://schemas.microsoft.com/office/powerpoint/2010/main" val="3489217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Sorunlu iki alan</a:t>
            </a:r>
            <a:endParaRPr lang="tr-TR" dirty="0"/>
          </a:p>
        </p:txBody>
      </p:sp>
      <p:sp>
        <p:nvSpPr>
          <p:cNvPr id="3" name="Content Placeholder 2"/>
          <p:cNvSpPr>
            <a:spLocks noGrp="1"/>
          </p:cNvSpPr>
          <p:nvPr>
            <p:ph idx="1"/>
          </p:nvPr>
        </p:nvSpPr>
        <p:spPr/>
        <p:txBody>
          <a:bodyPr>
            <a:normAutofit/>
          </a:bodyPr>
          <a:lstStyle/>
          <a:p>
            <a:r>
              <a:rPr lang="tr-TR" sz="3200" dirty="0" smtClean="0">
                <a:latin typeface="Times New Roman"/>
                <a:cs typeface="Times New Roman"/>
              </a:rPr>
              <a:t>Tacirler arasında GİK kullanımı</a:t>
            </a:r>
          </a:p>
          <a:p>
            <a:r>
              <a:rPr lang="tr-TR" sz="3200" dirty="0" smtClean="0">
                <a:latin typeface="Times New Roman"/>
                <a:cs typeface="Times New Roman"/>
              </a:rPr>
              <a:t>GİK içinde yer alan fiyata ilişkin düzenlemeler</a:t>
            </a:r>
            <a:endParaRPr lang="tr-TR" sz="3200" dirty="0">
              <a:latin typeface="Times New Roman"/>
              <a:cs typeface="Times New Roman"/>
            </a:endParaRPr>
          </a:p>
        </p:txBody>
      </p:sp>
      <p:sp>
        <p:nvSpPr>
          <p:cNvPr id="4" name="Footer Placeholder 3"/>
          <p:cNvSpPr>
            <a:spLocks noGrp="1"/>
          </p:cNvSpPr>
          <p:nvPr>
            <p:ph type="ftr" sz="quarter" idx="11"/>
          </p:nvPr>
        </p:nvSpPr>
        <p:spPr/>
        <p:txBody>
          <a:bodyPr/>
          <a:lstStyle/>
          <a:p>
            <a:r>
              <a:rPr lang="en-US" b="0" dirty="0" err="1" smtClean="0"/>
              <a:t>Yeşim</a:t>
            </a:r>
            <a:r>
              <a:rPr lang="en-US" b="0" dirty="0" smtClean="0"/>
              <a:t> M. Atamer, İstanbul Bilgi </a:t>
            </a:r>
            <a:r>
              <a:rPr lang="en-US" b="0" dirty="0" err="1" smtClean="0"/>
              <a:t>Üniversitesi</a:t>
            </a:r>
            <a:endParaRPr lang="en-US" b="0" dirty="0"/>
          </a:p>
        </p:txBody>
      </p:sp>
      <p:sp>
        <p:nvSpPr>
          <p:cNvPr id="5" name="Slide Number Placeholder 4"/>
          <p:cNvSpPr>
            <a:spLocks noGrp="1"/>
          </p:cNvSpPr>
          <p:nvPr>
            <p:ph type="sldNum" sz="quarter" idx="12"/>
          </p:nvPr>
        </p:nvSpPr>
        <p:spPr/>
        <p:txBody>
          <a:bodyPr/>
          <a:lstStyle/>
          <a:p>
            <a:fld id="{96D22FA4-ED46-0C4A-854F-6D1B6CC71582}" type="slidenum">
              <a:rPr lang="en-US" smtClean="0"/>
              <a:t>13</a:t>
            </a:fld>
            <a:endParaRPr lang="en-US"/>
          </a:p>
        </p:txBody>
      </p:sp>
    </p:spTree>
    <p:extLst>
      <p:ext uri="{BB962C8B-B14F-4D97-AF65-F5344CB8AC3E}">
        <p14:creationId xmlns:p14="http://schemas.microsoft.com/office/powerpoint/2010/main" val="3079507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Times New Roman"/>
                <a:cs typeface="Times New Roman"/>
              </a:rPr>
              <a:t>Tacirler arasında GİK kullanımı</a:t>
            </a:r>
            <a:endParaRPr lang="tr-TR" dirty="0">
              <a:latin typeface="Times New Roman"/>
              <a:cs typeface="Times New Roman"/>
            </a:endParaRPr>
          </a:p>
        </p:txBody>
      </p:sp>
      <p:sp>
        <p:nvSpPr>
          <p:cNvPr id="3" name="Content Placeholder 2"/>
          <p:cNvSpPr>
            <a:spLocks noGrp="1"/>
          </p:cNvSpPr>
          <p:nvPr>
            <p:ph idx="1"/>
          </p:nvPr>
        </p:nvSpPr>
        <p:spPr>
          <a:xfrm>
            <a:off x="457199" y="2209800"/>
            <a:ext cx="8387718" cy="3916363"/>
          </a:xfrm>
        </p:spPr>
        <p:txBody>
          <a:bodyPr>
            <a:normAutofit lnSpcReduction="10000"/>
          </a:bodyPr>
          <a:lstStyle/>
          <a:p>
            <a:r>
              <a:rPr lang="tr-TR" dirty="0" smtClean="0"/>
              <a:t>Tacirler arasındaki sözleşmelerde müşterinin </a:t>
            </a:r>
            <a:r>
              <a:rPr lang="tr-TR" dirty="0" err="1" smtClean="0"/>
              <a:t>GİK’i</a:t>
            </a:r>
            <a:r>
              <a:rPr lang="tr-TR" dirty="0" smtClean="0"/>
              <a:t> incelemek, anlamak ve mukayese etmek açısından durumu çok farklıdır:</a:t>
            </a:r>
          </a:p>
          <a:p>
            <a:pPr lvl="1"/>
            <a:r>
              <a:rPr lang="tr-TR" dirty="0" smtClean="0"/>
              <a:t>O da tacirdir ve sık sık hukuksal danışmanlığı olacaktır</a:t>
            </a:r>
          </a:p>
          <a:p>
            <a:pPr lvl="1"/>
            <a:r>
              <a:rPr lang="tr-TR" dirty="0" smtClean="0"/>
              <a:t>Çok sayıda aynı türden sözleşme akdettiği için deneme/öğrenme etkisi kısa sürede doğacaktır </a:t>
            </a:r>
          </a:p>
          <a:p>
            <a:pPr lvl="1"/>
            <a:r>
              <a:rPr lang="tr-TR" dirty="0" smtClean="0"/>
              <a:t>Yani 10. kez işletmesi için kumaş aldığında artık kendisi lehine GİK hükümlerini bilecek ve ona göre sözleşme akdedecektir</a:t>
            </a:r>
          </a:p>
          <a:p>
            <a:pPr lvl="1"/>
            <a:r>
              <a:rPr lang="tr-TR" dirty="0" err="1" smtClean="0"/>
              <a:t>GİK’i</a:t>
            </a:r>
            <a:r>
              <a:rPr lang="tr-TR" dirty="0" smtClean="0"/>
              <a:t> incelemenin beraberinde getirdiği işlem maliyeti çok daha düşük olacaktır</a:t>
            </a:r>
          </a:p>
          <a:p>
            <a:pPr lvl="1"/>
            <a:r>
              <a:rPr lang="tr-TR" dirty="0" smtClean="0"/>
              <a:t>Özellikle çok yüksek meblağlı sözleşmelerde artık bu maliyet iyice azalacaktır, zira bir avukat tutulması normal karşılanacaktır</a:t>
            </a:r>
          </a:p>
          <a:p>
            <a:r>
              <a:rPr lang="tr-TR" dirty="0" smtClean="0"/>
              <a:t>Bu nedenle tacirler arasında </a:t>
            </a:r>
            <a:r>
              <a:rPr lang="tr-TR" u="sng" dirty="0" smtClean="0"/>
              <a:t>GİK denetimi çok daha sakınılarak yapılır</a:t>
            </a:r>
            <a:r>
              <a:rPr lang="tr-TR" dirty="0" smtClean="0"/>
              <a:t>. Sık sık bu hükümlerin pazarlık konusu edildiği kabul edilebilecektir.</a:t>
            </a:r>
          </a:p>
          <a:p>
            <a:pPr lvl="1"/>
            <a:endParaRPr lang="tr-TR" dirty="0"/>
          </a:p>
        </p:txBody>
      </p:sp>
      <p:sp>
        <p:nvSpPr>
          <p:cNvPr id="4" name="Footer Placeholder 3"/>
          <p:cNvSpPr>
            <a:spLocks noGrp="1"/>
          </p:cNvSpPr>
          <p:nvPr>
            <p:ph type="ftr" sz="quarter" idx="11"/>
          </p:nvPr>
        </p:nvSpPr>
        <p:spPr/>
        <p:txBody>
          <a:bodyPr/>
          <a:lstStyle/>
          <a:p>
            <a:r>
              <a:rPr lang="en-US" b="0" dirty="0" err="1" smtClean="0"/>
              <a:t>Yeşim</a:t>
            </a:r>
            <a:r>
              <a:rPr lang="en-US" b="0" dirty="0" smtClean="0"/>
              <a:t> M. Atamer, İstanbul Bilgi </a:t>
            </a:r>
            <a:r>
              <a:rPr lang="en-US" b="0" dirty="0" err="1" smtClean="0"/>
              <a:t>Üniversitesi</a:t>
            </a:r>
            <a:endParaRPr lang="en-US" b="0" dirty="0"/>
          </a:p>
        </p:txBody>
      </p:sp>
      <p:sp>
        <p:nvSpPr>
          <p:cNvPr id="5" name="Slide Number Placeholder 4"/>
          <p:cNvSpPr>
            <a:spLocks noGrp="1"/>
          </p:cNvSpPr>
          <p:nvPr>
            <p:ph type="sldNum" sz="quarter" idx="12"/>
          </p:nvPr>
        </p:nvSpPr>
        <p:spPr/>
        <p:txBody>
          <a:bodyPr/>
          <a:lstStyle/>
          <a:p>
            <a:fld id="{96D22FA4-ED46-0C4A-854F-6D1B6CC71582}" type="slidenum">
              <a:rPr lang="en-US" smtClean="0"/>
              <a:t>14</a:t>
            </a:fld>
            <a:endParaRPr lang="en-US"/>
          </a:p>
        </p:txBody>
      </p:sp>
    </p:spTree>
    <p:extLst>
      <p:ext uri="{BB962C8B-B14F-4D97-AF65-F5344CB8AC3E}">
        <p14:creationId xmlns:p14="http://schemas.microsoft.com/office/powerpoint/2010/main" val="2357750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cs typeface="Times New Roman"/>
              </a:rPr>
              <a:t>Tacirler arasında GİK kullanımı</a:t>
            </a:r>
          </a:p>
        </p:txBody>
      </p:sp>
      <p:sp>
        <p:nvSpPr>
          <p:cNvPr id="3" name="Content Placeholder 2"/>
          <p:cNvSpPr>
            <a:spLocks noGrp="1"/>
          </p:cNvSpPr>
          <p:nvPr>
            <p:ph idx="1"/>
          </p:nvPr>
        </p:nvSpPr>
        <p:spPr>
          <a:xfrm>
            <a:off x="457199" y="2209800"/>
            <a:ext cx="8387718" cy="3916363"/>
          </a:xfrm>
        </p:spPr>
        <p:txBody>
          <a:bodyPr>
            <a:normAutofit fontScale="85000" lnSpcReduction="20000"/>
          </a:bodyPr>
          <a:lstStyle/>
          <a:p>
            <a:r>
              <a:rPr lang="tr-TR" sz="3200" dirty="0" smtClean="0">
                <a:latin typeface="Times New Roman"/>
                <a:cs typeface="Times New Roman"/>
              </a:rPr>
              <a:t>İstisna:</a:t>
            </a:r>
          </a:p>
          <a:p>
            <a:pPr lvl="1"/>
            <a:r>
              <a:rPr lang="tr-TR" sz="3000" dirty="0" smtClean="0">
                <a:cs typeface="Times New Roman"/>
              </a:rPr>
              <a:t>GİK kullanan lehine bilgi asimetrisi olması: Tacirin de sadece çok nadir yaptığı bir hukuksal işlem olması, </a:t>
            </a:r>
            <a:r>
              <a:rPr lang="tr-TR" sz="3000" dirty="0">
                <a:cs typeface="Times New Roman"/>
              </a:rPr>
              <a:t>ö</a:t>
            </a:r>
            <a:r>
              <a:rPr lang="tr-TR" sz="3000" dirty="0" smtClean="0">
                <a:latin typeface="Times New Roman"/>
                <a:cs typeface="Times New Roman"/>
              </a:rPr>
              <a:t>zellikle düşük bedelli bir işlem olması</a:t>
            </a:r>
          </a:p>
          <a:p>
            <a:pPr lvl="1"/>
            <a:r>
              <a:rPr lang="tr-TR" sz="3000" dirty="0" smtClean="0">
                <a:cs typeface="Times New Roman"/>
              </a:rPr>
              <a:t>Karşı tarafın iktisadi bir bağımlılık ilişkisi içinde bulunması. Örneğin </a:t>
            </a:r>
          </a:p>
          <a:p>
            <a:pPr lvl="2"/>
            <a:r>
              <a:rPr lang="tr-TR" sz="3000" dirty="0">
                <a:cs typeface="Times New Roman"/>
              </a:rPr>
              <a:t> </a:t>
            </a:r>
            <a:r>
              <a:rPr lang="tr-TR" sz="3000" dirty="0" smtClean="0">
                <a:latin typeface="Times New Roman"/>
                <a:cs typeface="Times New Roman"/>
              </a:rPr>
              <a:t>Süpermarket zincirine mal tedarik eden satıcı</a:t>
            </a:r>
          </a:p>
          <a:p>
            <a:pPr lvl="2"/>
            <a:r>
              <a:rPr lang="tr-TR" sz="3000" dirty="0" smtClean="0">
                <a:cs typeface="Times New Roman"/>
              </a:rPr>
              <a:t> Tek satıcılık sözleşmesinde tek satıcı</a:t>
            </a:r>
          </a:p>
          <a:p>
            <a:pPr lvl="2"/>
            <a:r>
              <a:rPr lang="tr-TR" sz="3000" dirty="0" smtClean="0">
                <a:latin typeface="Times New Roman"/>
                <a:cs typeface="Times New Roman"/>
              </a:rPr>
              <a:t> Bankadan kredi alan KOBİ</a:t>
            </a:r>
          </a:p>
          <a:p>
            <a:r>
              <a:rPr lang="tr-TR" sz="3200" dirty="0" smtClean="0">
                <a:cs typeface="Times New Roman"/>
              </a:rPr>
              <a:t>Ama denetimin istisna olduğu unutulmamalıdır</a:t>
            </a:r>
            <a:endParaRPr lang="tr-TR" sz="3200" dirty="0">
              <a:latin typeface="Times New Roman"/>
              <a:cs typeface="Times New Roman"/>
            </a:endParaRPr>
          </a:p>
        </p:txBody>
      </p:sp>
      <p:sp>
        <p:nvSpPr>
          <p:cNvPr id="4" name="Footer Placeholder 3"/>
          <p:cNvSpPr>
            <a:spLocks noGrp="1"/>
          </p:cNvSpPr>
          <p:nvPr>
            <p:ph type="ftr" sz="quarter" idx="11"/>
          </p:nvPr>
        </p:nvSpPr>
        <p:spPr/>
        <p:txBody>
          <a:bodyPr/>
          <a:lstStyle/>
          <a:p>
            <a:r>
              <a:rPr lang="en-US" b="0" dirty="0" err="1" smtClean="0"/>
              <a:t>Yeşim</a:t>
            </a:r>
            <a:r>
              <a:rPr lang="en-US" b="0" dirty="0" smtClean="0"/>
              <a:t> M. Atamer, İstanbul Bilgi </a:t>
            </a:r>
            <a:r>
              <a:rPr lang="en-US" b="0" dirty="0" err="1" smtClean="0"/>
              <a:t>Üniversitesi</a:t>
            </a:r>
            <a:endParaRPr lang="en-US" b="0" dirty="0"/>
          </a:p>
        </p:txBody>
      </p:sp>
      <p:sp>
        <p:nvSpPr>
          <p:cNvPr id="5" name="Slide Number Placeholder 4"/>
          <p:cNvSpPr>
            <a:spLocks noGrp="1"/>
          </p:cNvSpPr>
          <p:nvPr>
            <p:ph type="sldNum" sz="quarter" idx="12"/>
          </p:nvPr>
        </p:nvSpPr>
        <p:spPr/>
        <p:txBody>
          <a:bodyPr/>
          <a:lstStyle/>
          <a:p>
            <a:fld id="{96D22FA4-ED46-0C4A-854F-6D1B6CC71582}" type="slidenum">
              <a:rPr lang="en-US" smtClean="0"/>
              <a:t>15</a:t>
            </a:fld>
            <a:endParaRPr lang="en-US"/>
          </a:p>
        </p:txBody>
      </p:sp>
    </p:spTree>
    <p:extLst>
      <p:ext uri="{BB962C8B-B14F-4D97-AF65-F5344CB8AC3E}">
        <p14:creationId xmlns:p14="http://schemas.microsoft.com/office/powerpoint/2010/main" val="3171387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sz="3200" dirty="0" smtClean="0">
                <a:latin typeface="Times New Roman"/>
                <a:cs typeface="Times New Roman"/>
              </a:rPr>
              <a:t>GİK içinde yer alan fiyata ilişkin düzenlemelerin denetimi</a:t>
            </a:r>
            <a:endParaRPr lang="tr-TR" sz="3200" dirty="0">
              <a:latin typeface="Times New Roman"/>
              <a:cs typeface="Times New Roman"/>
            </a:endParaRPr>
          </a:p>
        </p:txBody>
      </p:sp>
      <p:sp>
        <p:nvSpPr>
          <p:cNvPr id="6" name="Content Placeholder 5"/>
          <p:cNvSpPr>
            <a:spLocks noGrp="1"/>
          </p:cNvSpPr>
          <p:nvPr>
            <p:ph idx="1"/>
          </p:nvPr>
        </p:nvSpPr>
        <p:spPr>
          <a:xfrm>
            <a:off x="457199" y="2209800"/>
            <a:ext cx="8410397" cy="3916363"/>
          </a:xfrm>
        </p:spPr>
        <p:txBody>
          <a:bodyPr>
            <a:normAutofit fontScale="92500" lnSpcReduction="20000"/>
          </a:bodyPr>
          <a:lstStyle/>
          <a:p>
            <a:r>
              <a:rPr lang="tr-TR" dirty="0" smtClean="0">
                <a:latin typeface="Times New Roman"/>
                <a:cs typeface="Times New Roman"/>
              </a:rPr>
              <a:t>Tespit Edilen Sorun: GİK kullanımı halinde rekabet işlemiyor. </a:t>
            </a:r>
          </a:p>
          <a:p>
            <a:r>
              <a:rPr lang="tr-TR" dirty="0" smtClean="0">
                <a:latin typeface="Times New Roman"/>
                <a:cs typeface="Times New Roman"/>
              </a:rPr>
              <a:t>Ancak: GİK içinde yer alsa da fiyatla ilgili sözleşme hükümleri açısından bu sorun ilk bakışta mevcut değil:</a:t>
            </a:r>
          </a:p>
          <a:p>
            <a:pPr lvl="1"/>
            <a:r>
              <a:rPr lang="tr-TR" dirty="0" smtClean="0">
                <a:latin typeface="Times New Roman"/>
                <a:cs typeface="Times New Roman"/>
              </a:rPr>
              <a:t>Kredinin faiz oranını</a:t>
            </a:r>
          </a:p>
          <a:p>
            <a:pPr lvl="1"/>
            <a:r>
              <a:rPr lang="tr-TR" dirty="0" smtClean="0">
                <a:latin typeface="Times New Roman"/>
                <a:cs typeface="Times New Roman"/>
              </a:rPr>
              <a:t>Malın fiyatını</a:t>
            </a:r>
          </a:p>
          <a:p>
            <a:pPr lvl="1"/>
            <a:r>
              <a:rPr lang="tr-TR" dirty="0" smtClean="0">
                <a:latin typeface="Times New Roman"/>
                <a:cs typeface="Times New Roman"/>
              </a:rPr>
              <a:t>Hizmetin birim fiyatını</a:t>
            </a:r>
          </a:p>
          <a:p>
            <a:pPr marL="228600" lvl="1" indent="0">
              <a:buNone/>
            </a:pPr>
            <a:r>
              <a:rPr lang="tr-TR" dirty="0" smtClean="0">
                <a:latin typeface="Times New Roman"/>
                <a:cs typeface="Times New Roman"/>
              </a:rPr>
              <a:t>tüketici anlar ve piyasada diğer fiyatlarla sorunsuz mukayese edebilir. Yani rekabet işler ve fiyatlar makul düzeyde seyreder.</a:t>
            </a:r>
          </a:p>
          <a:p>
            <a:pPr marL="228600" lvl="1">
              <a:spcBef>
                <a:spcPts val="1800"/>
              </a:spcBef>
              <a:buClr>
                <a:schemeClr val="accent1"/>
              </a:buClr>
            </a:pPr>
            <a:r>
              <a:rPr lang="tr-TR" sz="2100" u="sng" dirty="0">
                <a:latin typeface="Times New Roman"/>
                <a:cs typeface="Times New Roman"/>
              </a:rPr>
              <a:t>Rekabetin gereği gibi işlediği ve bağımsız bir rekabet otoritesi tarafından denetlendiği piyasada kural olarak sorun </a:t>
            </a:r>
            <a:r>
              <a:rPr lang="tr-TR" sz="2100" u="sng" dirty="0" smtClean="0">
                <a:latin typeface="Times New Roman"/>
                <a:cs typeface="Times New Roman"/>
              </a:rPr>
              <a:t>olmaz</a:t>
            </a:r>
            <a:endParaRPr lang="tr-TR" u="sng" dirty="0" smtClean="0">
              <a:latin typeface="Times New Roman"/>
              <a:cs typeface="Times New Roman"/>
            </a:endParaRPr>
          </a:p>
          <a:p>
            <a:r>
              <a:rPr lang="tr-TR" dirty="0" smtClean="0">
                <a:latin typeface="Times New Roman"/>
                <a:cs typeface="Times New Roman"/>
              </a:rPr>
              <a:t>Çıkarsama 1: GİK içinde de olsa fiyat </a:t>
            </a:r>
            <a:r>
              <a:rPr lang="tr-TR" dirty="0" err="1" smtClean="0">
                <a:latin typeface="Times New Roman"/>
                <a:cs typeface="Times New Roman"/>
              </a:rPr>
              <a:t>klozları</a:t>
            </a:r>
            <a:r>
              <a:rPr lang="tr-TR" dirty="0" smtClean="0">
                <a:latin typeface="Times New Roman"/>
                <a:cs typeface="Times New Roman"/>
              </a:rPr>
              <a:t> </a:t>
            </a:r>
            <a:r>
              <a:rPr lang="tr-TR" dirty="0">
                <a:latin typeface="Times New Roman"/>
                <a:cs typeface="Times New Roman"/>
              </a:rPr>
              <a:t>-kural olarak- </a:t>
            </a:r>
            <a:r>
              <a:rPr lang="tr-TR" dirty="0" smtClean="0">
                <a:latin typeface="Times New Roman"/>
                <a:cs typeface="Times New Roman"/>
              </a:rPr>
              <a:t>yargı yoluyla denetlenemez</a:t>
            </a:r>
            <a:endParaRPr lang="tr-TR" dirty="0">
              <a:latin typeface="Times New Roman"/>
              <a:cs typeface="Times New Roman"/>
            </a:endParaRPr>
          </a:p>
        </p:txBody>
      </p:sp>
      <p:sp>
        <p:nvSpPr>
          <p:cNvPr id="2" name="Footer Placeholder 1"/>
          <p:cNvSpPr>
            <a:spLocks noGrp="1"/>
          </p:cNvSpPr>
          <p:nvPr>
            <p:ph type="ftr" sz="quarter" idx="11"/>
          </p:nvPr>
        </p:nvSpPr>
        <p:spPr/>
        <p:txBody>
          <a:bodyPr/>
          <a:lstStyle/>
          <a:p>
            <a:r>
              <a:rPr lang="en-US" b="0" dirty="0" err="1" smtClean="0">
                <a:latin typeface="Times New Roman"/>
                <a:cs typeface="Times New Roman"/>
              </a:rPr>
              <a:t>Yeşim</a:t>
            </a:r>
            <a:r>
              <a:rPr lang="en-US" b="0" dirty="0" smtClean="0">
                <a:latin typeface="Times New Roman"/>
                <a:cs typeface="Times New Roman"/>
              </a:rPr>
              <a:t> M. Atamer, İstanbul Bilgi </a:t>
            </a:r>
            <a:r>
              <a:rPr lang="en-US" b="0" dirty="0" err="1" smtClean="0">
                <a:latin typeface="Times New Roman"/>
                <a:cs typeface="Times New Roman"/>
              </a:rPr>
              <a:t>Üniversitesi</a:t>
            </a:r>
            <a:endParaRPr lang="en-US" b="0" dirty="0">
              <a:latin typeface="Times New Roman"/>
              <a:cs typeface="Times New Roman"/>
            </a:endParaRPr>
          </a:p>
        </p:txBody>
      </p:sp>
      <p:sp>
        <p:nvSpPr>
          <p:cNvPr id="3" name="Slide Number Placeholder 2"/>
          <p:cNvSpPr>
            <a:spLocks noGrp="1"/>
          </p:cNvSpPr>
          <p:nvPr>
            <p:ph type="sldNum" sz="quarter" idx="12"/>
          </p:nvPr>
        </p:nvSpPr>
        <p:spPr/>
        <p:txBody>
          <a:bodyPr/>
          <a:lstStyle/>
          <a:p>
            <a:fld id="{96D22FA4-ED46-0C4A-854F-6D1B6CC71582}" type="slidenum">
              <a:rPr lang="en-US" smtClean="0"/>
              <a:t>16</a:t>
            </a:fld>
            <a:endParaRPr lang="en-US"/>
          </a:p>
        </p:txBody>
      </p:sp>
    </p:spTree>
    <p:extLst>
      <p:ext uri="{BB962C8B-B14F-4D97-AF65-F5344CB8AC3E}">
        <p14:creationId xmlns:p14="http://schemas.microsoft.com/office/powerpoint/2010/main" val="333230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508377" cy="828942"/>
          </a:xfrm>
        </p:spPr>
        <p:txBody>
          <a:bodyPr/>
          <a:lstStyle/>
          <a:p>
            <a:r>
              <a:rPr lang="tr-TR" sz="2800" dirty="0">
                <a:latin typeface="Times New Roman"/>
                <a:cs typeface="Times New Roman"/>
              </a:rPr>
              <a:t>Kural: Fiyat Yargı Yoluyla Denetlenmez </a:t>
            </a:r>
            <a:endParaRPr lang="tr-TR" sz="2800" dirty="0"/>
          </a:p>
        </p:txBody>
      </p:sp>
      <p:sp>
        <p:nvSpPr>
          <p:cNvPr id="3" name="Content Placeholder 2"/>
          <p:cNvSpPr>
            <a:spLocks noGrp="1"/>
          </p:cNvSpPr>
          <p:nvPr>
            <p:ph idx="1"/>
          </p:nvPr>
        </p:nvSpPr>
        <p:spPr>
          <a:xfrm>
            <a:off x="457199" y="1950518"/>
            <a:ext cx="8387718" cy="4175645"/>
          </a:xfrm>
        </p:spPr>
        <p:txBody>
          <a:bodyPr>
            <a:normAutofit/>
          </a:bodyPr>
          <a:lstStyle/>
          <a:p>
            <a:pPr lvl="1"/>
            <a:r>
              <a:rPr lang="tr-TR" sz="2000" dirty="0" smtClean="0">
                <a:latin typeface="Times New Roman"/>
                <a:cs typeface="Times New Roman"/>
              </a:rPr>
              <a:t>Serbest piyasa ekonomisinde fiyatın </a:t>
            </a:r>
            <a:r>
              <a:rPr lang="tr-TR" sz="2000" dirty="0">
                <a:latin typeface="Times New Roman"/>
                <a:cs typeface="Times New Roman"/>
              </a:rPr>
              <a:t>yargı tarafından denetlenmesi </a:t>
            </a:r>
            <a:r>
              <a:rPr lang="tr-TR" sz="2000" dirty="0" smtClean="0">
                <a:latin typeface="Times New Roman"/>
                <a:cs typeface="Times New Roman"/>
              </a:rPr>
              <a:t>kural olarak mümkün </a:t>
            </a:r>
            <a:r>
              <a:rPr lang="tr-TR" sz="2000" dirty="0">
                <a:latin typeface="Times New Roman"/>
                <a:cs typeface="Times New Roman"/>
              </a:rPr>
              <a:t>değildir:</a:t>
            </a:r>
          </a:p>
          <a:p>
            <a:pPr lvl="2"/>
            <a:r>
              <a:rPr lang="tr-TR" sz="1600" dirty="0">
                <a:latin typeface="Times New Roman"/>
                <a:cs typeface="Times New Roman"/>
              </a:rPr>
              <a:t>Yargı erkinin doğru fiyat hakkında </a:t>
            </a:r>
            <a:r>
              <a:rPr lang="tr-TR" sz="1600" dirty="0" smtClean="0">
                <a:latin typeface="Times New Roman"/>
                <a:cs typeface="Times New Roman"/>
              </a:rPr>
              <a:t>bilgi sahibi olması mümkün değildir, zira hukuk kuralları fiyat belirlemez;</a:t>
            </a:r>
            <a:endParaRPr lang="tr-TR" sz="1600" dirty="0">
              <a:latin typeface="Times New Roman"/>
              <a:cs typeface="Times New Roman"/>
            </a:endParaRPr>
          </a:p>
          <a:p>
            <a:pPr lvl="2"/>
            <a:r>
              <a:rPr lang="tr-TR" sz="1600" dirty="0">
                <a:latin typeface="Times New Roman"/>
                <a:cs typeface="Times New Roman"/>
              </a:rPr>
              <a:t>Yargısal kararın sadece tarafları bağlaması nedeniyle fiyata müdahale eşitsizlik </a:t>
            </a:r>
            <a:r>
              <a:rPr lang="tr-TR" sz="1600" dirty="0" smtClean="0">
                <a:latin typeface="Times New Roman"/>
                <a:cs typeface="Times New Roman"/>
              </a:rPr>
              <a:t>doğurur;</a:t>
            </a:r>
            <a:endParaRPr lang="tr-TR" sz="1600" dirty="0">
              <a:latin typeface="Times New Roman"/>
              <a:cs typeface="Times New Roman"/>
            </a:endParaRPr>
          </a:p>
          <a:p>
            <a:pPr lvl="2"/>
            <a:r>
              <a:rPr lang="tr-TR" sz="1600" dirty="0">
                <a:latin typeface="Times New Roman"/>
                <a:cs typeface="Times New Roman"/>
              </a:rPr>
              <a:t>Sadece </a:t>
            </a:r>
            <a:r>
              <a:rPr lang="tr-TR" sz="1600" dirty="0" smtClean="0">
                <a:latin typeface="Times New Roman"/>
                <a:cs typeface="Times New Roman"/>
              </a:rPr>
              <a:t>gabin/ahlaka aykırılık </a:t>
            </a:r>
            <a:r>
              <a:rPr lang="tr-TR" sz="1600" dirty="0">
                <a:latin typeface="Times New Roman"/>
                <a:cs typeface="Times New Roman"/>
              </a:rPr>
              <a:t>gibi tekil sorunlarda yargı fiyata müdahale </a:t>
            </a:r>
            <a:r>
              <a:rPr lang="tr-TR" sz="1600" dirty="0" smtClean="0">
                <a:latin typeface="Times New Roman"/>
                <a:cs typeface="Times New Roman"/>
              </a:rPr>
              <a:t>edebilir.</a:t>
            </a:r>
          </a:p>
          <a:p>
            <a:pPr lvl="1"/>
            <a:r>
              <a:rPr lang="tr-TR" dirty="0" smtClean="0">
                <a:latin typeface="Times New Roman"/>
                <a:cs typeface="Times New Roman"/>
              </a:rPr>
              <a:t>Nitekim Tüketici Kanunu m. </a:t>
            </a:r>
            <a:r>
              <a:rPr lang="tr-TR" dirty="0" smtClean="0">
                <a:latin typeface="Times New Roman"/>
                <a:cs typeface="Times New Roman"/>
              </a:rPr>
              <a:t>5 (</a:t>
            </a:r>
            <a:r>
              <a:rPr lang="tr-TR" dirty="0" smtClean="0">
                <a:latin typeface="Times New Roman"/>
                <a:cs typeface="Times New Roman"/>
              </a:rPr>
              <a:t>7</a:t>
            </a:r>
            <a:r>
              <a:rPr lang="tr-TR" dirty="0">
                <a:latin typeface="Times New Roman"/>
                <a:cs typeface="Times New Roman"/>
              </a:rPr>
              <a:t>) </a:t>
            </a:r>
            <a:r>
              <a:rPr lang="tr-TR" dirty="0" smtClean="0">
                <a:latin typeface="Times New Roman"/>
                <a:cs typeface="Times New Roman"/>
              </a:rPr>
              <a:t>uyarınca Sözleşme </a:t>
            </a:r>
            <a:r>
              <a:rPr lang="tr-TR" dirty="0">
                <a:latin typeface="Times New Roman"/>
                <a:cs typeface="Times New Roman"/>
              </a:rPr>
              <a:t>şartlarının haksızlığının takdirinde, </a:t>
            </a:r>
            <a:endParaRPr lang="tr-TR" dirty="0" smtClean="0">
              <a:latin typeface="Times New Roman"/>
              <a:cs typeface="Times New Roman"/>
            </a:endParaRPr>
          </a:p>
          <a:p>
            <a:pPr lvl="2"/>
            <a:r>
              <a:rPr lang="tr-TR" sz="1600" dirty="0" smtClean="0">
                <a:latin typeface="Times New Roman"/>
                <a:cs typeface="Times New Roman"/>
              </a:rPr>
              <a:t>bu </a:t>
            </a:r>
            <a:r>
              <a:rPr lang="tr-TR" sz="1600" dirty="0">
                <a:latin typeface="Times New Roman"/>
                <a:cs typeface="Times New Roman"/>
              </a:rPr>
              <a:t>şartlar açık ve anlaşılır bir dille yazılmış olmak koşuluyla, </a:t>
            </a:r>
            <a:endParaRPr lang="tr-TR" sz="1600" dirty="0" smtClean="0">
              <a:latin typeface="Times New Roman"/>
              <a:cs typeface="Times New Roman"/>
            </a:endParaRPr>
          </a:p>
          <a:p>
            <a:pPr lvl="3"/>
            <a:r>
              <a:rPr lang="tr-TR" sz="1600" dirty="0" smtClean="0">
                <a:latin typeface="Times New Roman"/>
                <a:cs typeface="Times New Roman"/>
              </a:rPr>
              <a:t>hem </a:t>
            </a:r>
            <a:r>
              <a:rPr lang="tr-TR" sz="1600" dirty="0">
                <a:latin typeface="Times New Roman"/>
                <a:cs typeface="Times New Roman"/>
              </a:rPr>
              <a:t>sözleşmeden doğan asli edim yükümlülükleri arasındaki </a:t>
            </a:r>
            <a:endParaRPr lang="tr-TR" sz="1600" dirty="0" smtClean="0">
              <a:latin typeface="Times New Roman"/>
              <a:cs typeface="Times New Roman"/>
            </a:endParaRPr>
          </a:p>
          <a:p>
            <a:pPr lvl="3"/>
            <a:r>
              <a:rPr lang="tr-TR" sz="1600" dirty="0" smtClean="0">
                <a:latin typeface="Times New Roman"/>
                <a:cs typeface="Times New Roman"/>
              </a:rPr>
              <a:t>hem </a:t>
            </a:r>
            <a:r>
              <a:rPr lang="tr-TR" sz="1600" dirty="0">
                <a:latin typeface="Times New Roman"/>
                <a:cs typeface="Times New Roman"/>
              </a:rPr>
              <a:t>de mal veya hizmetin piyasa değeri ile sözleşmede belirlenen fiyat arasındaki dengeye ilişkin </a:t>
            </a:r>
            <a:endParaRPr lang="tr-TR" sz="1600" dirty="0" smtClean="0">
              <a:latin typeface="Times New Roman"/>
              <a:cs typeface="Times New Roman"/>
            </a:endParaRPr>
          </a:p>
          <a:p>
            <a:pPr marL="457200" lvl="2" indent="0">
              <a:buNone/>
            </a:pPr>
            <a:r>
              <a:rPr lang="tr-TR" sz="1600" dirty="0" smtClean="0">
                <a:latin typeface="Times New Roman"/>
                <a:cs typeface="Times New Roman"/>
              </a:rPr>
              <a:t>bir </a:t>
            </a:r>
            <a:r>
              <a:rPr lang="tr-TR" sz="1600" dirty="0">
                <a:latin typeface="Times New Roman"/>
                <a:cs typeface="Times New Roman"/>
              </a:rPr>
              <a:t>değerlendirme yapılamaz</a:t>
            </a:r>
            <a:r>
              <a:rPr lang="tr-TR" sz="1600" dirty="0" smtClean="0">
                <a:latin typeface="Times New Roman"/>
                <a:cs typeface="Times New Roman"/>
              </a:rPr>
              <a:t>.  </a:t>
            </a:r>
            <a:endParaRPr lang="tr-TR" sz="1600" dirty="0">
              <a:latin typeface="Times New Roman"/>
              <a:cs typeface="Times New Roman"/>
            </a:endParaRPr>
          </a:p>
          <a:p>
            <a:endParaRPr lang="tr-TR" dirty="0"/>
          </a:p>
        </p:txBody>
      </p:sp>
      <p:sp>
        <p:nvSpPr>
          <p:cNvPr id="4" name="Footer Placeholder 3"/>
          <p:cNvSpPr>
            <a:spLocks noGrp="1"/>
          </p:cNvSpPr>
          <p:nvPr>
            <p:ph type="ftr" sz="quarter" idx="11"/>
          </p:nvPr>
        </p:nvSpPr>
        <p:spPr/>
        <p:txBody>
          <a:bodyPr/>
          <a:lstStyle/>
          <a:p>
            <a:r>
              <a:rPr lang="tr-TR" b="0" dirty="0" smtClean="0">
                <a:latin typeface="Times New Roman"/>
                <a:cs typeface="Times New Roman"/>
              </a:rPr>
              <a:t>Yeşim M. Atamer, İstanbul Bilgi Üniversitesi</a:t>
            </a:r>
            <a:endParaRPr lang="tr-TR" b="0" dirty="0">
              <a:latin typeface="Times New Roman"/>
              <a:cs typeface="Times New Roman"/>
            </a:endParaRPr>
          </a:p>
        </p:txBody>
      </p:sp>
      <p:sp>
        <p:nvSpPr>
          <p:cNvPr id="5" name="Slide Number Placeholder 4"/>
          <p:cNvSpPr>
            <a:spLocks noGrp="1"/>
          </p:cNvSpPr>
          <p:nvPr>
            <p:ph type="sldNum" sz="quarter" idx="12"/>
          </p:nvPr>
        </p:nvSpPr>
        <p:spPr/>
        <p:txBody>
          <a:bodyPr/>
          <a:lstStyle/>
          <a:p>
            <a:fld id="{76B25579-2A21-6840-89FE-32CD91902703}" type="slidenum">
              <a:rPr lang="tr-TR" smtClean="0"/>
              <a:t>17</a:t>
            </a:fld>
            <a:endParaRPr lang="tr-TR"/>
          </a:p>
        </p:txBody>
      </p:sp>
    </p:spTree>
    <p:extLst>
      <p:ext uri="{BB962C8B-B14F-4D97-AF65-F5344CB8AC3E}">
        <p14:creationId xmlns:p14="http://schemas.microsoft.com/office/powerpoint/2010/main" val="2867778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sz="3200" dirty="0" smtClean="0">
                <a:latin typeface="Times New Roman"/>
                <a:cs typeface="Times New Roman"/>
              </a:rPr>
              <a:t>Fiyat Belirlemeleri Aslen </a:t>
            </a:r>
            <a:br>
              <a:rPr lang="tr-TR" sz="3200" dirty="0" smtClean="0">
                <a:latin typeface="Times New Roman"/>
                <a:cs typeface="Times New Roman"/>
              </a:rPr>
            </a:br>
            <a:r>
              <a:rPr lang="tr-TR" sz="3200" dirty="0" smtClean="0">
                <a:latin typeface="Times New Roman"/>
                <a:cs typeface="Times New Roman"/>
              </a:rPr>
              <a:t>Yürütmenin Görevidir</a:t>
            </a:r>
            <a:endParaRPr lang="tr-TR" sz="3200" dirty="0">
              <a:latin typeface="Times New Roman"/>
              <a:cs typeface="Times New Roman"/>
            </a:endParaRPr>
          </a:p>
        </p:txBody>
      </p:sp>
      <p:sp>
        <p:nvSpPr>
          <p:cNvPr id="6" name="Content Placeholder 5"/>
          <p:cNvSpPr>
            <a:spLocks noGrp="1"/>
          </p:cNvSpPr>
          <p:nvPr>
            <p:ph idx="1"/>
          </p:nvPr>
        </p:nvSpPr>
        <p:spPr>
          <a:xfrm>
            <a:off x="457199" y="2209800"/>
            <a:ext cx="8410397" cy="3916363"/>
          </a:xfrm>
        </p:spPr>
        <p:txBody>
          <a:bodyPr>
            <a:normAutofit/>
          </a:bodyPr>
          <a:lstStyle/>
          <a:p>
            <a:pPr lvl="1"/>
            <a:r>
              <a:rPr lang="tr-TR" sz="2100" dirty="0" smtClean="0">
                <a:latin typeface="Times New Roman"/>
                <a:cs typeface="Times New Roman"/>
              </a:rPr>
              <a:t>Rekabet </a:t>
            </a:r>
            <a:r>
              <a:rPr lang="tr-TR" sz="2100" dirty="0">
                <a:latin typeface="Times New Roman"/>
                <a:cs typeface="Times New Roman"/>
              </a:rPr>
              <a:t>olsa </a:t>
            </a:r>
            <a:r>
              <a:rPr lang="tr-TR" sz="2100" dirty="0" smtClean="0">
                <a:latin typeface="Times New Roman"/>
                <a:cs typeface="Times New Roman"/>
              </a:rPr>
              <a:t>dahi  </a:t>
            </a:r>
            <a:endParaRPr lang="tr-TR" sz="2100" dirty="0">
              <a:latin typeface="Times New Roman"/>
              <a:cs typeface="Times New Roman"/>
            </a:endParaRPr>
          </a:p>
          <a:p>
            <a:pPr lvl="2"/>
            <a:r>
              <a:rPr lang="tr-TR" sz="1900" dirty="0" smtClean="0">
                <a:latin typeface="Times New Roman"/>
                <a:cs typeface="Times New Roman"/>
              </a:rPr>
              <a:t>Bazen fiyatların </a:t>
            </a:r>
            <a:r>
              <a:rPr lang="tr-TR" sz="1900" u="sng" dirty="0">
                <a:latin typeface="Times New Roman"/>
                <a:cs typeface="Times New Roman"/>
              </a:rPr>
              <a:t>Yürütme</a:t>
            </a:r>
            <a:r>
              <a:rPr lang="tr-TR" sz="1900" dirty="0">
                <a:latin typeface="Times New Roman"/>
                <a:cs typeface="Times New Roman"/>
              </a:rPr>
              <a:t> tarafından düşük tutulmasının istendiği alanlar olabilir: ilaç fiyatları</a:t>
            </a:r>
          </a:p>
          <a:p>
            <a:pPr lvl="2"/>
            <a:r>
              <a:rPr lang="tr-TR" sz="1900" dirty="0" smtClean="0">
                <a:latin typeface="Times New Roman"/>
                <a:cs typeface="Times New Roman"/>
              </a:rPr>
              <a:t>Bazen bir </a:t>
            </a:r>
            <a:r>
              <a:rPr lang="tr-TR" sz="1900" dirty="0">
                <a:latin typeface="Times New Roman"/>
                <a:cs typeface="Times New Roman"/>
              </a:rPr>
              <a:t>piyasa aksaklığının söz konusu olduğu piyasalarda fiyat belirlemeleri </a:t>
            </a:r>
            <a:r>
              <a:rPr lang="tr-TR" sz="1900" u="sng" dirty="0">
                <a:latin typeface="Times New Roman"/>
                <a:cs typeface="Times New Roman"/>
              </a:rPr>
              <a:t>Yürütme</a:t>
            </a:r>
            <a:r>
              <a:rPr lang="tr-TR" sz="1900" dirty="0">
                <a:latin typeface="Times New Roman"/>
                <a:cs typeface="Times New Roman"/>
              </a:rPr>
              <a:t> tarafından yapılır: kredi kartı faiz </a:t>
            </a:r>
            <a:r>
              <a:rPr lang="tr-TR" sz="1900" dirty="0" smtClean="0">
                <a:latin typeface="Times New Roman"/>
                <a:cs typeface="Times New Roman"/>
              </a:rPr>
              <a:t>oranları</a:t>
            </a:r>
          </a:p>
          <a:p>
            <a:pPr lvl="2"/>
            <a:r>
              <a:rPr lang="tr-TR" sz="1900" dirty="0" smtClean="0">
                <a:cs typeface="Times New Roman"/>
              </a:rPr>
              <a:t>Bazen de tam açıklaması olmayan fiyat sınırları olabilir: TBK m. 88 ve 120</a:t>
            </a:r>
            <a:endParaRPr lang="tr-TR" sz="1900" dirty="0">
              <a:latin typeface="Times New Roman"/>
              <a:cs typeface="Times New Roman"/>
            </a:endParaRPr>
          </a:p>
          <a:p>
            <a:pPr marL="228600" lvl="1" indent="0">
              <a:buNone/>
            </a:pPr>
            <a:endParaRPr lang="tr-TR" sz="2100" dirty="0" smtClean="0">
              <a:latin typeface="Times New Roman"/>
              <a:cs typeface="Times New Roman"/>
            </a:endParaRPr>
          </a:p>
          <a:p>
            <a:pPr lvl="1"/>
            <a:r>
              <a:rPr lang="tr-TR" sz="2100" dirty="0" smtClean="0">
                <a:latin typeface="Times New Roman"/>
                <a:cs typeface="Times New Roman"/>
              </a:rPr>
              <a:t>Rekabetin </a:t>
            </a:r>
            <a:r>
              <a:rPr lang="tr-TR" sz="2100" dirty="0">
                <a:latin typeface="Times New Roman"/>
                <a:cs typeface="Times New Roman"/>
              </a:rPr>
              <a:t>hiç olmadığı sınırlı alanlarda fiyatı </a:t>
            </a:r>
            <a:r>
              <a:rPr lang="tr-TR" sz="2100" u="sng" dirty="0">
                <a:latin typeface="Times New Roman"/>
                <a:cs typeface="Times New Roman"/>
              </a:rPr>
              <a:t>Yürütme</a:t>
            </a:r>
            <a:r>
              <a:rPr lang="tr-TR" sz="2100" dirty="0">
                <a:latin typeface="Times New Roman"/>
                <a:cs typeface="Times New Roman"/>
              </a:rPr>
              <a:t> belirler: Tekeller</a:t>
            </a:r>
          </a:p>
          <a:p>
            <a:pPr lvl="1"/>
            <a:endParaRPr lang="tr-TR" dirty="0" smtClean="0">
              <a:latin typeface="Times New Roman"/>
              <a:cs typeface="Times New Roman"/>
            </a:endParaRPr>
          </a:p>
        </p:txBody>
      </p:sp>
      <p:sp>
        <p:nvSpPr>
          <p:cNvPr id="2" name="Footer Placeholder 1"/>
          <p:cNvSpPr>
            <a:spLocks noGrp="1"/>
          </p:cNvSpPr>
          <p:nvPr>
            <p:ph type="ftr" sz="quarter" idx="11"/>
          </p:nvPr>
        </p:nvSpPr>
        <p:spPr/>
        <p:txBody>
          <a:bodyPr/>
          <a:lstStyle/>
          <a:p>
            <a:r>
              <a:rPr lang="en-US" b="0" dirty="0" err="1" smtClean="0">
                <a:latin typeface="Times New Roman"/>
                <a:cs typeface="Times New Roman"/>
              </a:rPr>
              <a:t>Yeşim</a:t>
            </a:r>
            <a:r>
              <a:rPr lang="en-US" b="0" dirty="0" smtClean="0">
                <a:latin typeface="Times New Roman"/>
                <a:cs typeface="Times New Roman"/>
              </a:rPr>
              <a:t> M. Atamer, İstanbul Bilgi </a:t>
            </a:r>
            <a:r>
              <a:rPr lang="en-US" b="0" dirty="0" err="1" smtClean="0">
                <a:latin typeface="Times New Roman"/>
                <a:cs typeface="Times New Roman"/>
              </a:rPr>
              <a:t>Üniversitesi</a:t>
            </a:r>
            <a:endParaRPr lang="en-US" b="0" dirty="0">
              <a:latin typeface="Times New Roman"/>
              <a:cs typeface="Times New Roman"/>
            </a:endParaRPr>
          </a:p>
        </p:txBody>
      </p:sp>
      <p:sp>
        <p:nvSpPr>
          <p:cNvPr id="3" name="Slide Number Placeholder 2"/>
          <p:cNvSpPr>
            <a:spLocks noGrp="1"/>
          </p:cNvSpPr>
          <p:nvPr>
            <p:ph type="sldNum" sz="quarter" idx="12"/>
          </p:nvPr>
        </p:nvSpPr>
        <p:spPr/>
        <p:txBody>
          <a:bodyPr/>
          <a:lstStyle/>
          <a:p>
            <a:fld id="{96D22FA4-ED46-0C4A-854F-6D1B6CC71582}" type="slidenum">
              <a:rPr lang="en-US" smtClean="0"/>
              <a:t>18</a:t>
            </a:fld>
            <a:endParaRPr lang="en-US"/>
          </a:p>
        </p:txBody>
      </p:sp>
    </p:spTree>
    <p:extLst>
      <p:ext uri="{BB962C8B-B14F-4D97-AF65-F5344CB8AC3E}">
        <p14:creationId xmlns:p14="http://schemas.microsoft.com/office/powerpoint/2010/main" val="3059111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Times New Roman"/>
                <a:cs typeface="Times New Roman"/>
              </a:rPr>
              <a:t>Sakıncalı Uygulama</a:t>
            </a:r>
            <a:endParaRPr lang="tr-TR" dirty="0">
              <a:latin typeface="Times New Roman"/>
              <a:cs typeface="Times New Roman"/>
            </a:endParaRPr>
          </a:p>
        </p:txBody>
      </p:sp>
      <p:sp>
        <p:nvSpPr>
          <p:cNvPr id="3" name="Content Placeholder 2"/>
          <p:cNvSpPr>
            <a:spLocks noGrp="1"/>
          </p:cNvSpPr>
          <p:nvPr>
            <p:ph idx="1"/>
          </p:nvPr>
        </p:nvSpPr>
        <p:spPr>
          <a:xfrm>
            <a:off x="457199" y="2209801"/>
            <a:ext cx="8399058" cy="3469866"/>
          </a:xfrm>
        </p:spPr>
        <p:txBody>
          <a:bodyPr/>
          <a:lstStyle/>
          <a:p>
            <a:pPr marL="0" indent="0">
              <a:buNone/>
            </a:pPr>
            <a:endParaRPr lang="tr-TR" dirty="0" smtClean="0">
              <a:latin typeface="Times New Roman"/>
              <a:cs typeface="Times New Roman"/>
            </a:endParaRPr>
          </a:p>
          <a:p>
            <a:pPr marL="0" indent="0">
              <a:buNone/>
            </a:pPr>
            <a:r>
              <a:rPr lang="tr-TR" dirty="0" smtClean="0">
                <a:cs typeface="Times New Roman"/>
              </a:rPr>
              <a:t>‘</a:t>
            </a:r>
            <a:r>
              <a:rPr lang="tr-TR" dirty="0" smtClean="0">
                <a:latin typeface="Times New Roman"/>
                <a:cs typeface="Times New Roman"/>
              </a:rPr>
              <a:t>Bankanın </a:t>
            </a:r>
            <a:r>
              <a:rPr lang="tr-TR" dirty="0">
                <a:latin typeface="Times New Roman"/>
                <a:cs typeface="Times New Roman"/>
              </a:rPr>
              <a:t>kart aidat ücretlerini belirlerken </a:t>
            </a:r>
            <a:r>
              <a:rPr lang="tr-TR" dirty="0" smtClean="0">
                <a:latin typeface="Times New Roman"/>
                <a:cs typeface="Times New Roman"/>
              </a:rPr>
              <a:t>iyi niyet </a:t>
            </a:r>
            <a:r>
              <a:rPr lang="tr-TR" dirty="0">
                <a:latin typeface="Times New Roman"/>
                <a:cs typeface="Times New Roman"/>
              </a:rPr>
              <a:t>kurallarına uygun davranıp davranmadığı denetlenmeli, hakkaniyet kuralları gözetilmeli, gerekirse bu konuda aralarında bankacılık konusunda uzmanında bulunduğu bilirkişi heyeti oluşturularak rapor alınmalı ve hasıl olacak sonuca uygun karar verilmelidir. Eksik incelemeyle yazılı şekilde hüküm tesisi usul ve yasaya aykırı olup, bozmayı gerektirir</a:t>
            </a:r>
            <a:r>
              <a:rPr lang="tr-TR" dirty="0" smtClean="0">
                <a:latin typeface="Times New Roman"/>
                <a:cs typeface="Times New Roman"/>
              </a:rPr>
              <a:t>.’</a:t>
            </a:r>
            <a:endParaRPr lang="tr-TR" dirty="0">
              <a:latin typeface="Times New Roman"/>
              <a:cs typeface="Times New Roman"/>
            </a:endParaRPr>
          </a:p>
        </p:txBody>
      </p:sp>
      <p:sp>
        <p:nvSpPr>
          <p:cNvPr id="4" name="Footer Placeholder 3"/>
          <p:cNvSpPr>
            <a:spLocks noGrp="1"/>
          </p:cNvSpPr>
          <p:nvPr>
            <p:ph type="ftr" sz="quarter" idx="11"/>
          </p:nvPr>
        </p:nvSpPr>
        <p:spPr/>
        <p:txBody>
          <a:bodyPr/>
          <a:lstStyle/>
          <a:p>
            <a:r>
              <a:rPr lang="tr-TR" b="0" dirty="0" smtClean="0">
                <a:latin typeface="Times New Roman"/>
                <a:cs typeface="Times New Roman"/>
              </a:rPr>
              <a:t>Yeşim M. Atamer, İstanbul Bilgi Üniversitesi</a:t>
            </a:r>
            <a:endParaRPr lang="tr-TR" b="0" dirty="0">
              <a:latin typeface="Times New Roman"/>
              <a:cs typeface="Times New Roman"/>
            </a:endParaRPr>
          </a:p>
        </p:txBody>
      </p:sp>
      <p:sp>
        <p:nvSpPr>
          <p:cNvPr id="5" name="Slide Number Placeholder 4"/>
          <p:cNvSpPr>
            <a:spLocks noGrp="1"/>
          </p:cNvSpPr>
          <p:nvPr>
            <p:ph type="sldNum" sz="quarter" idx="12"/>
          </p:nvPr>
        </p:nvSpPr>
        <p:spPr/>
        <p:txBody>
          <a:bodyPr/>
          <a:lstStyle/>
          <a:p>
            <a:fld id="{76B25579-2A21-6840-89FE-32CD91902703}" type="slidenum">
              <a:rPr lang="tr-TR" smtClean="0"/>
              <a:t>19</a:t>
            </a:fld>
            <a:endParaRPr lang="tr-TR"/>
          </a:p>
        </p:txBody>
      </p:sp>
    </p:spTree>
    <p:extLst>
      <p:ext uri="{BB962C8B-B14F-4D97-AF65-F5344CB8AC3E}">
        <p14:creationId xmlns:p14="http://schemas.microsoft.com/office/powerpoint/2010/main" val="614758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tr-TR" b="0" dirty="0" smtClean="0">
                <a:solidFill>
                  <a:srgbClr val="454545"/>
                </a:solidFill>
                <a:latin typeface="Cambria" charset="0"/>
              </a:rPr>
              <a:t>Yeşim </a:t>
            </a:r>
            <a:r>
              <a:rPr lang="tr-TR" b="0" dirty="0">
                <a:solidFill>
                  <a:srgbClr val="454545"/>
                </a:solidFill>
                <a:latin typeface="Cambria" charset="0"/>
              </a:rPr>
              <a:t>M. Atamer, İstanbul Bilgi Üniversitesi</a:t>
            </a:r>
            <a:endParaRPr lang="en-US" b="0" dirty="0">
              <a:solidFill>
                <a:srgbClr val="454545"/>
              </a:solidFill>
              <a:latin typeface="Cambria" charset="0"/>
            </a:endParaRPr>
          </a:p>
        </p:txBody>
      </p:sp>
      <p:sp>
        <p:nvSpPr>
          <p:cNvPr id="7171" name="Rectangle 2"/>
          <p:cNvSpPr>
            <a:spLocks noGrp="1" noChangeArrowheads="1"/>
          </p:cNvSpPr>
          <p:nvPr>
            <p:ph type="title" idx="4294967295"/>
          </p:nvPr>
        </p:nvSpPr>
        <p:spPr>
          <a:xfrm>
            <a:off x="406878" y="190500"/>
            <a:ext cx="7706051" cy="1527175"/>
          </a:xfrm>
        </p:spPr>
        <p:txBody>
          <a:bodyPr/>
          <a:lstStyle/>
          <a:p>
            <a:pPr eaLnBrk="1" hangingPunct="1"/>
            <a:r>
              <a:rPr lang="tr-TR" sz="3800" dirty="0">
                <a:latin typeface="Cambria" charset="0"/>
              </a:rPr>
              <a:t>Liberalizmin ve Özel Hukukumuzun </a:t>
            </a:r>
            <a:r>
              <a:rPr lang="tr-TR" altLang="ja-JP" sz="3800" dirty="0">
                <a:latin typeface="Cambria" charset="0"/>
              </a:rPr>
              <a:t>Temel İlkesi: Sözleşme Özgürlüğü</a:t>
            </a:r>
            <a:endParaRPr lang="tr-TR" sz="3800" dirty="0">
              <a:latin typeface="Cambria" charset="0"/>
            </a:endParaRPr>
          </a:p>
        </p:txBody>
      </p:sp>
      <p:sp>
        <p:nvSpPr>
          <p:cNvPr id="7172" name="Rectangle 3"/>
          <p:cNvSpPr>
            <a:spLocks noGrp="1" noChangeArrowheads="1"/>
          </p:cNvSpPr>
          <p:nvPr>
            <p:ph type="body" idx="4294967295"/>
          </p:nvPr>
        </p:nvSpPr>
        <p:spPr>
          <a:xfrm>
            <a:off x="530176" y="1905000"/>
            <a:ext cx="8125260" cy="4048125"/>
          </a:xfrm>
        </p:spPr>
        <p:txBody>
          <a:bodyPr/>
          <a:lstStyle/>
          <a:p>
            <a:pPr marL="469900" indent="-469900" eaLnBrk="1" hangingPunct="1">
              <a:lnSpc>
                <a:spcPct val="90000"/>
              </a:lnSpc>
            </a:pPr>
            <a:r>
              <a:rPr lang="tr-TR" sz="3100" dirty="0">
                <a:latin typeface="Cambria" charset="0"/>
              </a:rPr>
              <a:t>Liberal ekonomik modelin varsayımı: serbest rekabet ve bilinçli birey = maksimum toplumsal fayda</a:t>
            </a:r>
          </a:p>
          <a:p>
            <a:pPr marL="469900" indent="-469900" eaLnBrk="1" hangingPunct="1">
              <a:lnSpc>
                <a:spcPct val="90000"/>
              </a:lnSpc>
            </a:pPr>
            <a:r>
              <a:rPr lang="tr-TR" sz="3100" dirty="0">
                <a:latin typeface="Cambria" charset="0"/>
              </a:rPr>
              <a:t>Pazarda arz ve talebin karşılaşmasında araç: sözleşme</a:t>
            </a:r>
          </a:p>
          <a:p>
            <a:pPr marL="469900" indent="-469900" eaLnBrk="1" hangingPunct="1">
              <a:lnSpc>
                <a:spcPct val="90000"/>
              </a:lnSpc>
            </a:pPr>
            <a:r>
              <a:rPr lang="tr-TR" sz="3100" dirty="0">
                <a:latin typeface="Cambria" charset="0"/>
              </a:rPr>
              <a:t>Liberal ekonominin vazgeçilmez kavramı: sözleşme özgürlüğü (AY m. 48)</a:t>
            </a:r>
          </a:p>
        </p:txBody>
      </p:sp>
      <p:sp>
        <p:nvSpPr>
          <p:cNvPr id="2" name="Slide Number Placeholder 1"/>
          <p:cNvSpPr>
            <a:spLocks noGrp="1"/>
          </p:cNvSpPr>
          <p:nvPr>
            <p:ph type="sldNum" sz="quarter" idx="12"/>
          </p:nvPr>
        </p:nvSpPr>
        <p:spPr/>
        <p:txBody>
          <a:bodyPr/>
          <a:lstStyle/>
          <a:p>
            <a:fld id="{96D22FA4-ED46-0C4A-854F-6D1B6CC71582}" type="slidenum">
              <a:rPr lang="en-US" smtClean="0"/>
              <a:t>2</a:t>
            </a:fld>
            <a:endParaRPr lang="en-US"/>
          </a:p>
        </p:txBody>
      </p:sp>
    </p:spTree>
    <p:extLst>
      <p:ext uri="{BB962C8B-B14F-4D97-AF65-F5344CB8AC3E}">
        <p14:creationId xmlns:p14="http://schemas.microsoft.com/office/powerpoint/2010/main" val="225361541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508377" cy="986711"/>
          </a:xfrm>
        </p:spPr>
        <p:txBody>
          <a:bodyPr/>
          <a:lstStyle/>
          <a:p>
            <a:r>
              <a:rPr lang="tr-TR" dirty="0" smtClean="0">
                <a:latin typeface="Times New Roman"/>
                <a:cs typeface="Times New Roman"/>
              </a:rPr>
              <a:t>İstisna: Yargı Yoluyla Fiyat Denetimi </a:t>
            </a:r>
            <a:endParaRPr lang="tr-TR" dirty="0">
              <a:latin typeface="Times New Roman"/>
              <a:cs typeface="Times New Roman"/>
            </a:endParaRPr>
          </a:p>
        </p:txBody>
      </p:sp>
      <p:sp>
        <p:nvSpPr>
          <p:cNvPr id="3" name="Content Placeholder 2"/>
          <p:cNvSpPr>
            <a:spLocks noGrp="1"/>
          </p:cNvSpPr>
          <p:nvPr>
            <p:ph idx="1"/>
          </p:nvPr>
        </p:nvSpPr>
        <p:spPr>
          <a:xfrm>
            <a:off x="457199" y="2209800"/>
            <a:ext cx="8387718" cy="3916363"/>
          </a:xfrm>
        </p:spPr>
        <p:txBody>
          <a:bodyPr>
            <a:normAutofit/>
          </a:bodyPr>
          <a:lstStyle/>
          <a:p>
            <a:r>
              <a:rPr lang="tr-TR" sz="2800" dirty="0" smtClean="0">
                <a:latin typeface="Times New Roman"/>
                <a:cs typeface="Times New Roman"/>
              </a:rPr>
              <a:t>Doğrudan </a:t>
            </a:r>
            <a:r>
              <a:rPr lang="tr-TR" sz="2800" dirty="0">
                <a:latin typeface="Times New Roman"/>
                <a:cs typeface="Times New Roman"/>
              </a:rPr>
              <a:t>bir mal veya hizmetin fiyatına ilişkin olmakla birlikte </a:t>
            </a:r>
            <a:r>
              <a:rPr lang="tr-TR" sz="2800" dirty="0" smtClean="0">
                <a:latin typeface="Times New Roman"/>
                <a:cs typeface="Times New Roman"/>
              </a:rPr>
              <a:t>“saydamlık </a:t>
            </a:r>
            <a:r>
              <a:rPr lang="tr-TR" sz="2800" dirty="0" err="1" smtClean="0">
                <a:latin typeface="Times New Roman"/>
                <a:cs typeface="Times New Roman"/>
              </a:rPr>
              <a:t>kuralı”na</a:t>
            </a:r>
            <a:r>
              <a:rPr lang="tr-TR" sz="2800" dirty="0" smtClean="0">
                <a:latin typeface="Times New Roman"/>
                <a:cs typeface="Times New Roman"/>
              </a:rPr>
              <a:t> </a:t>
            </a:r>
            <a:r>
              <a:rPr lang="tr-TR" sz="2800" dirty="0">
                <a:latin typeface="Times New Roman"/>
                <a:cs typeface="Times New Roman"/>
              </a:rPr>
              <a:t>aykırı fiyat belirlemeleri</a:t>
            </a:r>
          </a:p>
          <a:p>
            <a:r>
              <a:rPr lang="tr-TR" sz="2800" dirty="0" smtClean="0">
                <a:latin typeface="Times New Roman"/>
                <a:cs typeface="Times New Roman"/>
              </a:rPr>
              <a:t>Doğrudan bir mal veya hizmetin fiyatına ilişkin olmayıp fiyata “dolaylı yoldan” etki eden sözleşme hükümlerinin yargısal denetimi</a:t>
            </a:r>
          </a:p>
        </p:txBody>
      </p:sp>
      <p:sp>
        <p:nvSpPr>
          <p:cNvPr id="4" name="Footer Placeholder 3"/>
          <p:cNvSpPr>
            <a:spLocks noGrp="1"/>
          </p:cNvSpPr>
          <p:nvPr>
            <p:ph type="ftr" sz="quarter" idx="11"/>
          </p:nvPr>
        </p:nvSpPr>
        <p:spPr/>
        <p:txBody>
          <a:bodyPr/>
          <a:lstStyle/>
          <a:p>
            <a:r>
              <a:rPr lang="tr-TR" b="0" dirty="0" smtClean="0">
                <a:latin typeface="Times New Roman"/>
                <a:cs typeface="Times New Roman"/>
              </a:rPr>
              <a:t>Yeşim M. Atamer, İstanbul Bilgi Üniversitesi</a:t>
            </a:r>
            <a:endParaRPr lang="tr-TR" b="0" dirty="0">
              <a:latin typeface="Times New Roman"/>
              <a:cs typeface="Times New Roman"/>
            </a:endParaRPr>
          </a:p>
        </p:txBody>
      </p:sp>
      <p:sp>
        <p:nvSpPr>
          <p:cNvPr id="5" name="Slide Number Placeholder 4"/>
          <p:cNvSpPr>
            <a:spLocks noGrp="1"/>
          </p:cNvSpPr>
          <p:nvPr>
            <p:ph type="sldNum" sz="quarter" idx="12"/>
          </p:nvPr>
        </p:nvSpPr>
        <p:spPr/>
        <p:txBody>
          <a:bodyPr/>
          <a:lstStyle/>
          <a:p>
            <a:fld id="{76B25579-2A21-6840-89FE-32CD91902703}" type="slidenum">
              <a:rPr lang="tr-TR" smtClean="0"/>
              <a:t>20</a:t>
            </a:fld>
            <a:endParaRPr lang="tr-TR"/>
          </a:p>
        </p:txBody>
      </p:sp>
    </p:spTree>
    <p:extLst>
      <p:ext uri="{BB962C8B-B14F-4D97-AF65-F5344CB8AC3E}">
        <p14:creationId xmlns:p14="http://schemas.microsoft.com/office/powerpoint/2010/main" val="1950132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smtClean="0">
                <a:latin typeface="Times New Roman"/>
                <a:cs typeface="Times New Roman"/>
              </a:rPr>
              <a:t>Saydamlık </a:t>
            </a:r>
            <a:r>
              <a:rPr lang="tr-TR" sz="3200" dirty="0">
                <a:latin typeface="Times New Roman"/>
                <a:cs typeface="Times New Roman"/>
              </a:rPr>
              <a:t>kuralına aykırı fiyat </a:t>
            </a:r>
            <a:r>
              <a:rPr lang="tr-TR" sz="3200" dirty="0" smtClean="0">
                <a:latin typeface="Times New Roman"/>
                <a:cs typeface="Times New Roman"/>
              </a:rPr>
              <a:t>belirlemeleri</a:t>
            </a:r>
            <a:endParaRPr lang="tr-TR" sz="3200" dirty="0"/>
          </a:p>
        </p:txBody>
      </p:sp>
      <p:sp>
        <p:nvSpPr>
          <p:cNvPr id="3" name="Content Placeholder 2"/>
          <p:cNvSpPr>
            <a:spLocks noGrp="1"/>
          </p:cNvSpPr>
          <p:nvPr>
            <p:ph idx="1"/>
          </p:nvPr>
        </p:nvSpPr>
        <p:spPr>
          <a:xfrm>
            <a:off x="457199" y="2209800"/>
            <a:ext cx="8399058" cy="3916363"/>
          </a:xfrm>
        </p:spPr>
        <p:txBody>
          <a:bodyPr>
            <a:normAutofit fontScale="92500" lnSpcReduction="20000"/>
          </a:bodyPr>
          <a:lstStyle/>
          <a:p>
            <a:r>
              <a:rPr lang="tr-TR" dirty="0" smtClean="0">
                <a:latin typeface="Times New Roman"/>
                <a:cs typeface="Times New Roman"/>
              </a:rPr>
              <a:t>Edim-karşı edim dengesi denetlenemez olsa da </a:t>
            </a:r>
          </a:p>
          <a:p>
            <a:pPr lvl="1"/>
            <a:r>
              <a:rPr lang="tr-TR" dirty="0" smtClean="0">
                <a:latin typeface="Times New Roman"/>
                <a:cs typeface="Times New Roman"/>
              </a:rPr>
              <a:t>Edimin tam olarak ne olduğunun anlaşılamadığı hallerde </a:t>
            </a:r>
            <a:r>
              <a:rPr lang="tr-TR" dirty="0" smtClean="0">
                <a:latin typeface="Times New Roman"/>
                <a:cs typeface="Times New Roman"/>
              </a:rPr>
              <a:t>serbest piyasa ekonomisi işlemez</a:t>
            </a:r>
            <a:endParaRPr lang="tr-TR" dirty="0" smtClean="0">
              <a:latin typeface="Times New Roman"/>
              <a:cs typeface="Times New Roman"/>
            </a:endParaRPr>
          </a:p>
          <a:p>
            <a:pPr lvl="1"/>
            <a:r>
              <a:rPr lang="tr-TR" dirty="0" smtClean="0">
                <a:latin typeface="Times New Roman"/>
                <a:cs typeface="Times New Roman"/>
              </a:rPr>
              <a:t>Edim </a:t>
            </a:r>
            <a:r>
              <a:rPr lang="tr-TR" dirty="0" smtClean="0">
                <a:latin typeface="Times New Roman"/>
                <a:cs typeface="Times New Roman"/>
              </a:rPr>
              <a:t>ve karşı edim saydam, yani anlaşılır şekilde ifade edilmelidir. </a:t>
            </a:r>
          </a:p>
          <a:p>
            <a:pPr lvl="1"/>
            <a:r>
              <a:rPr lang="tr-TR" dirty="0" smtClean="0">
                <a:latin typeface="Times New Roman"/>
                <a:cs typeface="Times New Roman"/>
              </a:rPr>
              <a:t>Aksi taktirde edimlerin mukayesesi ve en ucuz olanının tespiti mümkün olmaz. </a:t>
            </a:r>
          </a:p>
          <a:p>
            <a:r>
              <a:rPr lang="tr-TR" dirty="0" smtClean="0">
                <a:latin typeface="Times New Roman"/>
                <a:cs typeface="Times New Roman"/>
              </a:rPr>
              <a:t>Dolayısıyla TKHK m. 5(7) “açık ve anlaşılır dille yazılmış olmak koşuluyla” denetime izin vermez. </a:t>
            </a:r>
          </a:p>
          <a:p>
            <a:r>
              <a:rPr lang="tr-TR" dirty="0" smtClean="0">
                <a:latin typeface="Times New Roman"/>
                <a:cs typeface="Times New Roman"/>
              </a:rPr>
              <a:t>Büyük sorun doğuran edim belirlemeleri sigorta hukukunda karşımıza çıkar.   </a:t>
            </a:r>
          </a:p>
          <a:p>
            <a:r>
              <a:rPr lang="tr-TR" dirty="0" smtClean="0">
                <a:latin typeface="Times New Roman"/>
                <a:cs typeface="Times New Roman"/>
              </a:rPr>
              <a:t>Bu türden saydamlık ilkesine aykırı fiyat belirlemeleri GİK içinde geçersiz sayılır.</a:t>
            </a:r>
          </a:p>
          <a:p>
            <a:r>
              <a:rPr lang="tr-TR" dirty="0" smtClean="0">
                <a:latin typeface="Times New Roman"/>
                <a:cs typeface="Times New Roman"/>
              </a:rPr>
              <a:t>Aynı zamanda haksız ticari uygulama (TKHK m. 62) olması nedeniyle (yanıltıcılık) </a:t>
            </a:r>
            <a:r>
              <a:rPr lang="tr-TR" dirty="0" smtClean="0">
                <a:latin typeface="Times New Roman"/>
                <a:cs typeface="Times New Roman"/>
              </a:rPr>
              <a:t>yaptırımına da tabi olabilir. </a:t>
            </a:r>
            <a:endParaRPr lang="tr-TR" dirty="0" smtClean="0">
              <a:latin typeface="Times New Roman"/>
              <a:cs typeface="Times New Roman"/>
            </a:endParaRPr>
          </a:p>
          <a:p>
            <a:endParaRPr lang="tr-TR" dirty="0">
              <a:latin typeface="Times New Roman"/>
              <a:cs typeface="Times New Roman"/>
            </a:endParaRPr>
          </a:p>
        </p:txBody>
      </p:sp>
      <p:sp>
        <p:nvSpPr>
          <p:cNvPr id="4" name="Footer Placeholder 3"/>
          <p:cNvSpPr>
            <a:spLocks noGrp="1"/>
          </p:cNvSpPr>
          <p:nvPr>
            <p:ph type="ftr" sz="quarter" idx="11"/>
          </p:nvPr>
        </p:nvSpPr>
        <p:spPr/>
        <p:txBody>
          <a:bodyPr/>
          <a:lstStyle/>
          <a:p>
            <a:r>
              <a:rPr lang="tr-TR" b="0" dirty="0" smtClean="0">
                <a:latin typeface="Times New Roman"/>
                <a:cs typeface="Times New Roman"/>
              </a:rPr>
              <a:t>Yeşim M. Atamer, İstanbul Bilgi Üniversitesi</a:t>
            </a:r>
            <a:endParaRPr lang="tr-TR" b="0" dirty="0">
              <a:latin typeface="Times New Roman"/>
              <a:cs typeface="Times New Roman"/>
            </a:endParaRPr>
          </a:p>
        </p:txBody>
      </p:sp>
      <p:sp>
        <p:nvSpPr>
          <p:cNvPr id="5" name="Slide Number Placeholder 4"/>
          <p:cNvSpPr>
            <a:spLocks noGrp="1"/>
          </p:cNvSpPr>
          <p:nvPr>
            <p:ph type="sldNum" sz="quarter" idx="12"/>
          </p:nvPr>
        </p:nvSpPr>
        <p:spPr/>
        <p:txBody>
          <a:bodyPr/>
          <a:lstStyle/>
          <a:p>
            <a:fld id="{76B25579-2A21-6840-89FE-32CD91902703}" type="slidenum">
              <a:rPr lang="tr-TR" smtClean="0"/>
              <a:t>21</a:t>
            </a:fld>
            <a:endParaRPr lang="tr-TR"/>
          </a:p>
        </p:txBody>
      </p:sp>
    </p:spTree>
    <p:extLst>
      <p:ext uri="{BB962C8B-B14F-4D97-AF65-F5344CB8AC3E}">
        <p14:creationId xmlns:p14="http://schemas.microsoft.com/office/powerpoint/2010/main" val="997544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smtClean="0">
                <a:latin typeface="Times New Roman"/>
                <a:cs typeface="Times New Roman"/>
              </a:rPr>
              <a:t>Fiyata Dolaylı Yoldan Etki Eden Sözleşme </a:t>
            </a:r>
            <a:r>
              <a:rPr lang="tr-TR" sz="3200" dirty="0" smtClean="0">
                <a:latin typeface="Times New Roman"/>
                <a:cs typeface="Times New Roman"/>
              </a:rPr>
              <a:t>Hükümleri - Örnekler</a:t>
            </a:r>
            <a:endParaRPr lang="tr-TR" sz="3200" dirty="0">
              <a:latin typeface="Times New Roman"/>
              <a:cs typeface="Times New Roman"/>
            </a:endParaRPr>
          </a:p>
        </p:txBody>
      </p:sp>
      <p:sp>
        <p:nvSpPr>
          <p:cNvPr id="3" name="Content Placeholder 2"/>
          <p:cNvSpPr>
            <a:spLocks noGrp="1"/>
          </p:cNvSpPr>
          <p:nvPr>
            <p:ph idx="1"/>
          </p:nvPr>
        </p:nvSpPr>
        <p:spPr>
          <a:xfrm>
            <a:off x="457199" y="2209800"/>
            <a:ext cx="8421737" cy="3916363"/>
          </a:xfrm>
        </p:spPr>
        <p:txBody>
          <a:bodyPr>
            <a:normAutofit fontScale="92500" lnSpcReduction="10000"/>
          </a:bodyPr>
          <a:lstStyle/>
          <a:p>
            <a:r>
              <a:rPr lang="tr-TR" dirty="0" smtClean="0">
                <a:latin typeface="Times New Roman"/>
                <a:cs typeface="Times New Roman"/>
              </a:rPr>
              <a:t>Avrupa Birliği Mahkemesi Kararları (</a:t>
            </a:r>
            <a:r>
              <a:rPr lang="tr-TR" i="1" dirty="0" err="1" smtClean="0">
                <a:latin typeface="Times New Roman"/>
                <a:cs typeface="Times New Roman"/>
              </a:rPr>
              <a:t>European</a:t>
            </a:r>
            <a:r>
              <a:rPr lang="tr-TR" i="1" dirty="0" smtClean="0">
                <a:latin typeface="Times New Roman"/>
                <a:cs typeface="Times New Roman"/>
              </a:rPr>
              <a:t> Court of </a:t>
            </a:r>
            <a:r>
              <a:rPr lang="tr-TR" i="1" dirty="0" err="1" smtClean="0">
                <a:latin typeface="Times New Roman"/>
                <a:cs typeface="Times New Roman"/>
              </a:rPr>
              <a:t>Justice</a:t>
            </a:r>
            <a:r>
              <a:rPr lang="tr-TR" dirty="0" smtClean="0">
                <a:latin typeface="Times New Roman"/>
                <a:cs typeface="Times New Roman"/>
              </a:rPr>
              <a:t>)</a:t>
            </a:r>
          </a:p>
          <a:p>
            <a:pPr lvl="1"/>
            <a:r>
              <a:rPr lang="tr-TR" dirty="0" smtClean="0">
                <a:latin typeface="Times New Roman"/>
                <a:cs typeface="Times New Roman"/>
              </a:rPr>
              <a:t>Yabancı para birimi üzerinden akdedilen tüketici kredisi sözleşmesinde aylık taksitlerin hesaplanmasında kullanılan döviz dönüşüm kurunun belirlenmesi (C 26/13, 30.04.2014); </a:t>
            </a:r>
          </a:p>
          <a:p>
            <a:pPr lvl="1"/>
            <a:r>
              <a:rPr lang="tr-TR" dirty="0" smtClean="0">
                <a:latin typeface="Times New Roman"/>
                <a:cs typeface="Times New Roman"/>
              </a:rPr>
              <a:t>Doğal gaz tedarik sözleşmesinde doğal gaz fiyatını tek taraflı olarak değiştirme yetkisi veren hükümler (C 92/11, 21.03.2013, aynı yönde C 359/11 ve C 400/11, 23.10.2014); </a:t>
            </a:r>
          </a:p>
          <a:p>
            <a:pPr lvl="1"/>
            <a:r>
              <a:rPr lang="tr-TR" dirty="0" smtClean="0">
                <a:latin typeface="Times New Roman"/>
                <a:cs typeface="Times New Roman"/>
              </a:rPr>
              <a:t>Konut </a:t>
            </a:r>
            <a:r>
              <a:rPr lang="tr-TR" dirty="0" smtClean="0">
                <a:latin typeface="Times New Roman"/>
                <a:cs typeface="Times New Roman"/>
              </a:rPr>
              <a:t>finansmanı sözleşmesinde bankaya temerrüt faizi oranını tek taraflı olarak belirleme yetkisi verene hüküm (C 415/11, 14.03.2013). </a:t>
            </a:r>
            <a:endParaRPr lang="tr-TR" dirty="0" smtClean="0">
              <a:latin typeface="Times New Roman"/>
              <a:cs typeface="Times New Roman"/>
            </a:endParaRPr>
          </a:p>
          <a:p>
            <a:r>
              <a:rPr lang="tr-TR" dirty="0">
                <a:cs typeface="Times New Roman"/>
              </a:rPr>
              <a:t>Alman Federal Mahkemesi </a:t>
            </a:r>
            <a:r>
              <a:rPr lang="tr-TR" dirty="0" smtClean="0">
                <a:cs typeface="Times New Roman"/>
              </a:rPr>
              <a:t>Kararları</a:t>
            </a:r>
            <a:endParaRPr lang="tr-TR" dirty="0" smtClean="0">
              <a:latin typeface="Times New Roman"/>
              <a:cs typeface="Times New Roman"/>
            </a:endParaRPr>
          </a:p>
          <a:p>
            <a:pPr lvl="1"/>
            <a:r>
              <a:rPr lang="tr-TR" dirty="0">
                <a:cs typeface="Times New Roman"/>
              </a:rPr>
              <a:t>BGH, 20. 5. 2010 (</a:t>
            </a:r>
            <a:r>
              <a:rPr lang="tr-TR" dirty="0" err="1">
                <a:cs typeface="Times New Roman"/>
              </a:rPr>
              <a:t>Xa</a:t>
            </a:r>
            <a:r>
              <a:rPr lang="tr-TR" dirty="0">
                <a:cs typeface="Times New Roman"/>
              </a:rPr>
              <a:t> ZR 68/09): </a:t>
            </a:r>
            <a:r>
              <a:rPr lang="tr-TR" dirty="0" err="1">
                <a:cs typeface="Times New Roman"/>
              </a:rPr>
              <a:t>Rynair</a:t>
            </a:r>
            <a:r>
              <a:rPr lang="tr-TR" dirty="0">
                <a:cs typeface="Times New Roman"/>
              </a:rPr>
              <a:t> havayolu şirketinin nakit ödeme yapılmasını kabul etmeyen GİK hükmü geçerlidir, ancak kredi kartı ile ödemede 4 Euro alan hükmü denetime takılır</a:t>
            </a:r>
            <a:r>
              <a:rPr lang="tr-TR" dirty="0" smtClean="0">
                <a:cs typeface="Times New Roman"/>
              </a:rPr>
              <a:t>.</a:t>
            </a:r>
          </a:p>
          <a:p>
            <a:pPr lvl="1"/>
            <a:r>
              <a:rPr lang="tr-TR" dirty="0">
                <a:cs typeface="Times New Roman"/>
              </a:rPr>
              <a:t>BGH NJW 2008, 2172: Sürekli </a:t>
            </a:r>
            <a:r>
              <a:rPr lang="tr-TR" dirty="0" err="1">
                <a:cs typeface="Times New Roman"/>
              </a:rPr>
              <a:t>edimli</a:t>
            </a:r>
            <a:r>
              <a:rPr lang="tr-TR" dirty="0">
                <a:cs typeface="Times New Roman"/>
              </a:rPr>
              <a:t> sözleşmelerde, tedarik maliyetinin artması halinde bunun aynen tüketiciye yansıtılacağını ifade eden hükümler.</a:t>
            </a:r>
          </a:p>
          <a:p>
            <a:pPr lvl="1"/>
            <a:endParaRPr lang="tr-TR" dirty="0">
              <a:cs typeface="Times New Roman"/>
            </a:endParaRPr>
          </a:p>
          <a:p>
            <a:pPr lvl="1"/>
            <a:endParaRPr lang="tr-TR" dirty="0">
              <a:latin typeface="Times New Roman"/>
              <a:cs typeface="Times New Roman"/>
            </a:endParaRPr>
          </a:p>
        </p:txBody>
      </p:sp>
      <p:sp>
        <p:nvSpPr>
          <p:cNvPr id="4" name="Footer Placeholder 3"/>
          <p:cNvSpPr>
            <a:spLocks noGrp="1"/>
          </p:cNvSpPr>
          <p:nvPr>
            <p:ph type="ftr" sz="quarter" idx="11"/>
          </p:nvPr>
        </p:nvSpPr>
        <p:spPr/>
        <p:txBody>
          <a:bodyPr/>
          <a:lstStyle/>
          <a:p>
            <a:r>
              <a:rPr lang="tr-TR" b="0" dirty="0" smtClean="0">
                <a:latin typeface="Times New Roman"/>
                <a:cs typeface="Times New Roman"/>
              </a:rPr>
              <a:t>Yeşim M. Atamer, İstanbul Bilgi Üniversitesi</a:t>
            </a:r>
            <a:endParaRPr lang="tr-TR" b="0" dirty="0">
              <a:latin typeface="Times New Roman"/>
              <a:cs typeface="Times New Roman"/>
            </a:endParaRPr>
          </a:p>
        </p:txBody>
      </p:sp>
      <p:sp>
        <p:nvSpPr>
          <p:cNvPr id="5" name="Slide Number Placeholder 4"/>
          <p:cNvSpPr>
            <a:spLocks noGrp="1"/>
          </p:cNvSpPr>
          <p:nvPr>
            <p:ph type="sldNum" sz="quarter" idx="12"/>
          </p:nvPr>
        </p:nvSpPr>
        <p:spPr/>
        <p:txBody>
          <a:bodyPr/>
          <a:lstStyle/>
          <a:p>
            <a:fld id="{76B25579-2A21-6840-89FE-32CD91902703}" type="slidenum">
              <a:rPr lang="tr-TR" smtClean="0"/>
              <a:t>22</a:t>
            </a:fld>
            <a:endParaRPr lang="tr-TR"/>
          </a:p>
        </p:txBody>
      </p:sp>
    </p:spTree>
    <p:extLst>
      <p:ext uri="{BB962C8B-B14F-4D97-AF65-F5344CB8AC3E}">
        <p14:creationId xmlns:p14="http://schemas.microsoft.com/office/powerpoint/2010/main" val="2613614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smtClean="0">
                <a:latin typeface="Times New Roman"/>
                <a:cs typeface="Times New Roman"/>
              </a:rPr>
              <a:t>Fiyata </a:t>
            </a:r>
            <a:r>
              <a:rPr lang="tr-TR" sz="3200" dirty="0">
                <a:latin typeface="Times New Roman"/>
                <a:cs typeface="Times New Roman"/>
              </a:rPr>
              <a:t>Dolaylı Yoldan Etki Eden Sözleşme Hükümlerinin Denetimi</a:t>
            </a:r>
            <a:endParaRPr lang="tr-TR" sz="3200" dirty="0"/>
          </a:p>
        </p:txBody>
      </p:sp>
      <p:sp>
        <p:nvSpPr>
          <p:cNvPr id="3" name="Content Placeholder 2"/>
          <p:cNvSpPr>
            <a:spLocks noGrp="1"/>
          </p:cNvSpPr>
          <p:nvPr>
            <p:ph idx="1"/>
          </p:nvPr>
        </p:nvSpPr>
        <p:spPr/>
        <p:txBody>
          <a:bodyPr/>
          <a:lstStyle/>
          <a:p>
            <a:pPr marL="228600" lvl="1" indent="0">
              <a:buNone/>
            </a:pPr>
            <a:endParaRPr lang="tr-TR" dirty="0" smtClean="0">
              <a:latin typeface="Times New Roman"/>
              <a:cs typeface="Times New Roman"/>
            </a:endParaRPr>
          </a:p>
          <a:p>
            <a:r>
              <a:rPr lang="tr-TR" dirty="0" smtClean="0">
                <a:latin typeface="Times New Roman"/>
                <a:cs typeface="Times New Roman"/>
              </a:rPr>
              <a:t>Dolaylı olarak etki eden hükümlerde sorun:</a:t>
            </a:r>
          </a:p>
          <a:p>
            <a:pPr lvl="1"/>
            <a:r>
              <a:rPr lang="tr-TR" dirty="0" smtClean="0">
                <a:cs typeface="Times New Roman"/>
              </a:rPr>
              <a:t>Müşteri sadece sözleşmeyi akdederken gördüğü fiyata bakıyor</a:t>
            </a:r>
          </a:p>
          <a:p>
            <a:pPr lvl="1"/>
            <a:r>
              <a:rPr lang="tr-TR" dirty="0" smtClean="0">
                <a:latin typeface="Times New Roman"/>
                <a:cs typeface="Times New Roman"/>
              </a:rPr>
              <a:t>Oysa bu GİK hükümlerinin fiyata etkisi sözleşme tarafının seçilmesinde dikkate alınmıyor</a:t>
            </a:r>
          </a:p>
          <a:p>
            <a:pPr lvl="1"/>
            <a:r>
              <a:rPr lang="tr-TR" dirty="0" smtClean="0">
                <a:cs typeface="Times New Roman"/>
              </a:rPr>
              <a:t>Dolayısıyla bu hükümler rekabetin dışında kalıyor, yani suni olarak fiyat şişmesini beraberinde getiriyor</a:t>
            </a:r>
          </a:p>
          <a:p>
            <a:pPr lvl="1"/>
            <a:r>
              <a:rPr lang="tr-TR" dirty="0" smtClean="0">
                <a:latin typeface="Times New Roman"/>
                <a:cs typeface="Times New Roman"/>
              </a:rPr>
              <a:t>Bu açıdan dolaylı olarak fiyata etki eden GİK ile işletmenin taşıması gereken rizikoyu tüketiciye aktaran GİK hükmü arasında bir fark kalmıyor.</a:t>
            </a:r>
          </a:p>
          <a:p>
            <a:pPr lvl="1"/>
            <a:r>
              <a:rPr lang="tr-TR" dirty="0" smtClean="0">
                <a:cs typeface="Times New Roman"/>
              </a:rPr>
              <a:t>Yargısal denetim zorunlu</a:t>
            </a:r>
            <a:endParaRPr lang="tr-TR" dirty="0">
              <a:latin typeface="Times New Roman"/>
              <a:cs typeface="Times New Roman"/>
            </a:endParaRPr>
          </a:p>
        </p:txBody>
      </p:sp>
      <p:sp>
        <p:nvSpPr>
          <p:cNvPr id="4" name="Footer Placeholder 3"/>
          <p:cNvSpPr>
            <a:spLocks noGrp="1"/>
          </p:cNvSpPr>
          <p:nvPr>
            <p:ph type="ftr" sz="quarter" idx="11"/>
          </p:nvPr>
        </p:nvSpPr>
        <p:spPr/>
        <p:txBody>
          <a:bodyPr/>
          <a:lstStyle/>
          <a:p>
            <a:r>
              <a:rPr lang="tr-TR" b="0" dirty="0" smtClean="0">
                <a:latin typeface="Times New Roman"/>
                <a:cs typeface="Times New Roman"/>
              </a:rPr>
              <a:t>Yeşim M. Atamer, İstanbul Bilgi Üniversitesi</a:t>
            </a:r>
            <a:endParaRPr lang="tr-TR" b="0" dirty="0">
              <a:latin typeface="Times New Roman"/>
              <a:cs typeface="Times New Roman"/>
            </a:endParaRPr>
          </a:p>
        </p:txBody>
      </p:sp>
      <p:sp>
        <p:nvSpPr>
          <p:cNvPr id="5" name="Slide Number Placeholder 4"/>
          <p:cNvSpPr>
            <a:spLocks noGrp="1"/>
          </p:cNvSpPr>
          <p:nvPr>
            <p:ph type="sldNum" sz="quarter" idx="12"/>
          </p:nvPr>
        </p:nvSpPr>
        <p:spPr/>
        <p:txBody>
          <a:bodyPr/>
          <a:lstStyle/>
          <a:p>
            <a:fld id="{76B25579-2A21-6840-89FE-32CD91902703}" type="slidenum">
              <a:rPr lang="tr-TR" smtClean="0"/>
              <a:t>23</a:t>
            </a:fld>
            <a:endParaRPr lang="tr-TR"/>
          </a:p>
        </p:txBody>
      </p:sp>
    </p:spTree>
    <p:extLst>
      <p:ext uri="{BB962C8B-B14F-4D97-AF65-F5344CB8AC3E}">
        <p14:creationId xmlns:p14="http://schemas.microsoft.com/office/powerpoint/2010/main" val="5593897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Times New Roman"/>
                <a:cs typeface="Times New Roman"/>
              </a:rPr>
              <a:t>Özel olarak: Fiyat ayrıştırması sorunu </a:t>
            </a:r>
            <a:endParaRPr lang="tr-TR" dirty="0">
              <a:latin typeface="Times New Roman"/>
              <a:cs typeface="Times New Roman"/>
            </a:endParaRPr>
          </a:p>
        </p:txBody>
      </p:sp>
      <p:sp>
        <p:nvSpPr>
          <p:cNvPr id="3" name="Content Placeholder 2"/>
          <p:cNvSpPr>
            <a:spLocks noGrp="1"/>
          </p:cNvSpPr>
          <p:nvPr>
            <p:ph idx="1"/>
          </p:nvPr>
        </p:nvSpPr>
        <p:spPr>
          <a:xfrm>
            <a:off x="457199" y="2209800"/>
            <a:ext cx="8387718" cy="3916363"/>
          </a:xfrm>
        </p:spPr>
        <p:txBody>
          <a:bodyPr>
            <a:normAutofit lnSpcReduction="10000"/>
          </a:bodyPr>
          <a:lstStyle/>
          <a:p>
            <a:pPr>
              <a:buFont typeface="Wingdings" panose="05000000000000000000" pitchFamily="2" charset="2"/>
              <a:buChar char="q"/>
            </a:pPr>
            <a:r>
              <a:rPr lang="tr-TR" dirty="0">
                <a:latin typeface="Times New Roman"/>
                <a:cs typeface="Times New Roman"/>
              </a:rPr>
              <a:t>Serbest piyasa ekonomisinde kural olarak verilen bütün hizmetler ücretlendirilebilir. </a:t>
            </a:r>
          </a:p>
          <a:p>
            <a:pPr lvl="1">
              <a:buFont typeface="Wingdings" panose="05000000000000000000" pitchFamily="2" charset="2"/>
              <a:buChar char="q"/>
            </a:pPr>
            <a:r>
              <a:rPr lang="tr-TR" dirty="0">
                <a:latin typeface="Times New Roman"/>
                <a:cs typeface="Times New Roman"/>
              </a:rPr>
              <a:t>Örneğin tüketiciye verilen kredi kartı hizmeti için yıllık bir ücret talep edilmesi </a:t>
            </a:r>
            <a:r>
              <a:rPr lang="tr-TR" dirty="0" smtClean="0">
                <a:latin typeface="Times New Roman"/>
                <a:cs typeface="Times New Roman"/>
              </a:rPr>
              <a:t>normaldir.</a:t>
            </a:r>
            <a:endParaRPr lang="tr-TR" dirty="0">
              <a:latin typeface="Times New Roman"/>
              <a:cs typeface="Times New Roman"/>
            </a:endParaRPr>
          </a:p>
          <a:p>
            <a:pPr>
              <a:buFont typeface="Wingdings" charset="2"/>
              <a:buChar char="q"/>
            </a:pPr>
            <a:r>
              <a:rPr lang="tr-TR" dirty="0" smtClean="0">
                <a:latin typeface="Times New Roman"/>
                <a:cs typeface="Times New Roman"/>
              </a:rPr>
              <a:t>Tek fiyat – ayrıştırılmış fiyat: Örnekler</a:t>
            </a:r>
          </a:p>
          <a:p>
            <a:pPr lvl="1"/>
            <a:r>
              <a:rPr lang="tr-TR" dirty="0" smtClean="0">
                <a:latin typeface="Times New Roman"/>
                <a:cs typeface="Times New Roman"/>
              </a:rPr>
              <a:t>İnternetten alınan konserin bilet fiyatı – </a:t>
            </a:r>
            <a:r>
              <a:rPr lang="tr-TR" dirty="0" err="1" smtClean="0">
                <a:latin typeface="Times New Roman"/>
                <a:cs typeface="Times New Roman"/>
              </a:rPr>
              <a:t>Biletix</a:t>
            </a:r>
            <a:r>
              <a:rPr lang="tr-TR" dirty="0" smtClean="0">
                <a:latin typeface="Times New Roman"/>
                <a:cs typeface="Times New Roman"/>
              </a:rPr>
              <a:t> komisyonu</a:t>
            </a:r>
          </a:p>
          <a:p>
            <a:pPr lvl="1"/>
            <a:r>
              <a:rPr lang="tr-TR" dirty="0" smtClean="0">
                <a:cs typeface="Times New Roman"/>
              </a:rPr>
              <a:t>İnternetten alınan malın ücreti – </a:t>
            </a:r>
            <a:r>
              <a:rPr lang="tr-TR" dirty="0">
                <a:cs typeface="Times New Roman"/>
              </a:rPr>
              <a:t>nakil </a:t>
            </a:r>
            <a:r>
              <a:rPr lang="tr-TR" dirty="0" smtClean="0">
                <a:cs typeface="Times New Roman"/>
              </a:rPr>
              <a:t>ücreti</a:t>
            </a:r>
          </a:p>
          <a:p>
            <a:pPr lvl="1"/>
            <a:r>
              <a:rPr lang="tr-TR" dirty="0">
                <a:cs typeface="Times New Roman"/>
              </a:rPr>
              <a:t>Uçak bileti bedeli – uçakta yemek </a:t>
            </a:r>
            <a:r>
              <a:rPr lang="tr-TR" dirty="0" smtClean="0">
                <a:cs typeface="Times New Roman"/>
              </a:rPr>
              <a:t>ücreti</a:t>
            </a:r>
            <a:endParaRPr lang="tr-TR" dirty="0" smtClean="0">
              <a:latin typeface="Times New Roman"/>
              <a:cs typeface="Times New Roman"/>
            </a:endParaRPr>
          </a:p>
          <a:p>
            <a:pPr lvl="1"/>
            <a:r>
              <a:rPr lang="tr-TR" dirty="0" smtClean="0">
                <a:latin typeface="Times New Roman"/>
                <a:cs typeface="Times New Roman"/>
              </a:rPr>
              <a:t>Kredi </a:t>
            </a:r>
            <a:r>
              <a:rPr lang="tr-TR" dirty="0" smtClean="0">
                <a:latin typeface="Times New Roman"/>
                <a:cs typeface="Times New Roman"/>
              </a:rPr>
              <a:t>faizi – kredi tahsis ücreti</a:t>
            </a:r>
          </a:p>
          <a:p>
            <a:pPr lvl="1"/>
            <a:r>
              <a:rPr lang="tr-TR" dirty="0" smtClean="0">
                <a:latin typeface="Times New Roman"/>
                <a:cs typeface="Times New Roman"/>
              </a:rPr>
              <a:t>Aylık Digitürk kullanım bedeli – uydu alıcısı ücreti</a:t>
            </a:r>
          </a:p>
          <a:p>
            <a:pPr lvl="1"/>
            <a:r>
              <a:rPr lang="tr-TR" dirty="0" smtClean="0">
                <a:latin typeface="Times New Roman"/>
                <a:cs typeface="Times New Roman"/>
              </a:rPr>
              <a:t>Hesap </a:t>
            </a:r>
            <a:r>
              <a:rPr lang="tr-TR" dirty="0" smtClean="0">
                <a:latin typeface="Times New Roman"/>
                <a:cs typeface="Times New Roman"/>
              </a:rPr>
              <a:t>işletim ücreti – havale ücreti</a:t>
            </a:r>
          </a:p>
          <a:p>
            <a:endParaRPr lang="tr-TR" dirty="0"/>
          </a:p>
        </p:txBody>
      </p:sp>
      <p:sp>
        <p:nvSpPr>
          <p:cNvPr id="4" name="Footer Placeholder 3"/>
          <p:cNvSpPr>
            <a:spLocks noGrp="1"/>
          </p:cNvSpPr>
          <p:nvPr>
            <p:ph type="ftr" sz="quarter" idx="11"/>
          </p:nvPr>
        </p:nvSpPr>
        <p:spPr/>
        <p:txBody>
          <a:bodyPr/>
          <a:lstStyle/>
          <a:p>
            <a:r>
              <a:rPr lang="tr-TR" b="0" dirty="0" smtClean="0">
                <a:latin typeface="Times New Roman"/>
                <a:cs typeface="Times New Roman"/>
              </a:rPr>
              <a:t>Yeşim M. Atamer, İstanbul Bilgi Üniversitesi</a:t>
            </a:r>
            <a:endParaRPr lang="tr-TR" b="0" dirty="0">
              <a:latin typeface="Times New Roman"/>
              <a:cs typeface="Times New Roman"/>
            </a:endParaRPr>
          </a:p>
        </p:txBody>
      </p:sp>
      <p:sp>
        <p:nvSpPr>
          <p:cNvPr id="5" name="Slide Number Placeholder 4"/>
          <p:cNvSpPr>
            <a:spLocks noGrp="1"/>
          </p:cNvSpPr>
          <p:nvPr>
            <p:ph type="sldNum" sz="quarter" idx="12"/>
          </p:nvPr>
        </p:nvSpPr>
        <p:spPr/>
        <p:txBody>
          <a:bodyPr/>
          <a:lstStyle/>
          <a:p>
            <a:fld id="{76B25579-2A21-6840-89FE-32CD91902703}" type="slidenum">
              <a:rPr lang="tr-TR" smtClean="0"/>
              <a:t>24</a:t>
            </a:fld>
            <a:endParaRPr lang="tr-TR"/>
          </a:p>
        </p:txBody>
      </p:sp>
    </p:spTree>
    <p:extLst>
      <p:ext uri="{BB962C8B-B14F-4D97-AF65-F5344CB8AC3E}">
        <p14:creationId xmlns:p14="http://schemas.microsoft.com/office/powerpoint/2010/main" val="4255681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4000" dirty="0">
                <a:cs typeface="Times New Roman"/>
              </a:rPr>
              <a:t>Özel olarak: Fiyat ayrıştırması sorunu </a:t>
            </a:r>
            <a:endParaRPr lang="tr-TR" sz="4000" dirty="0"/>
          </a:p>
        </p:txBody>
      </p:sp>
      <p:sp>
        <p:nvSpPr>
          <p:cNvPr id="3" name="Content Placeholder 2"/>
          <p:cNvSpPr>
            <a:spLocks noGrp="1"/>
          </p:cNvSpPr>
          <p:nvPr>
            <p:ph idx="1"/>
          </p:nvPr>
        </p:nvSpPr>
        <p:spPr>
          <a:xfrm>
            <a:off x="435165" y="1973200"/>
            <a:ext cx="8432431" cy="4152964"/>
          </a:xfrm>
        </p:spPr>
        <p:txBody>
          <a:bodyPr>
            <a:normAutofit lnSpcReduction="10000"/>
          </a:bodyPr>
          <a:lstStyle/>
          <a:p>
            <a:pPr>
              <a:buFont typeface="Wingdings" charset="2"/>
              <a:buChar char="q"/>
            </a:pPr>
            <a:r>
              <a:rPr lang="tr-TR" sz="1800" dirty="0">
                <a:latin typeface="Times New Roman"/>
                <a:cs typeface="Times New Roman"/>
              </a:rPr>
              <a:t>Ayrı hizmetler için ayrı ücret kalemleri yaratılması kural olarak kötü bir şey değildir</a:t>
            </a:r>
          </a:p>
          <a:p>
            <a:pPr lvl="1">
              <a:buFont typeface="Wingdings" charset="2"/>
              <a:buChar char="q"/>
            </a:pPr>
            <a:r>
              <a:rPr lang="tr-TR" sz="1600" dirty="0">
                <a:latin typeface="Times New Roman"/>
                <a:cs typeface="Times New Roman"/>
              </a:rPr>
              <a:t>zira bu tür ücretlerin genel fiyat hesaplamasına dahil </a:t>
            </a:r>
            <a:r>
              <a:rPr lang="tr-TR" sz="1600" dirty="0" smtClean="0">
                <a:latin typeface="Times New Roman"/>
                <a:cs typeface="Times New Roman"/>
              </a:rPr>
              <a:t>edilmemesi önemli bir bilgi akışı sağlar</a:t>
            </a:r>
            <a:endParaRPr lang="tr-TR" sz="1600" dirty="0">
              <a:latin typeface="Times New Roman"/>
              <a:cs typeface="Times New Roman"/>
            </a:endParaRPr>
          </a:p>
          <a:p>
            <a:pPr lvl="1">
              <a:buFont typeface="Wingdings" charset="2"/>
              <a:buChar char="q"/>
            </a:pPr>
            <a:r>
              <a:rPr lang="tr-TR" sz="1600" dirty="0" smtClean="0">
                <a:latin typeface="Times New Roman"/>
                <a:cs typeface="Times New Roman"/>
              </a:rPr>
              <a:t>arada </a:t>
            </a:r>
            <a:r>
              <a:rPr lang="tr-TR" sz="1600" dirty="0">
                <a:latin typeface="Times New Roman"/>
                <a:cs typeface="Times New Roman"/>
              </a:rPr>
              <a:t>sırada sunulan hizmetlerin sadece bunlardan faydalananlar tarafından ödenmesini sağlar. </a:t>
            </a:r>
          </a:p>
          <a:p>
            <a:pPr lvl="1">
              <a:buFont typeface="Wingdings" charset="2"/>
              <a:buChar char="q"/>
            </a:pPr>
            <a:r>
              <a:rPr lang="tr-TR" sz="1600" dirty="0">
                <a:latin typeface="Times New Roman"/>
                <a:cs typeface="Times New Roman"/>
              </a:rPr>
              <a:t>aksi durumda ücret bütün olasılıklara göre hesaplanacağı için çok artar ve bütün müşterileri olumsuz etkiler</a:t>
            </a:r>
          </a:p>
          <a:p>
            <a:pPr lvl="1">
              <a:buFont typeface="Wingdings" charset="2"/>
              <a:buChar char="q"/>
            </a:pPr>
            <a:r>
              <a:rPr lang="tr-TR" sz="1600" dirty="0" smtClean="0">
                <a:latin typeface="Times New Roman"/>
                <a:cs typeface="Times New Roman"/>
              </a:rPr>
              <a:t>“çapraz sübvansiyon”</a:t>
            </a:r>
          </a:p>
          <a:p>
            <a:pPr lvl="1">
              <a:buFont typeface="Wingdings" charset="2"/>
              <a:buChar char="q"/>
            </a:pPr>
            <a:r>
              <a:rPr lang="tr-TR" sz="1600" dirty="0" smtClean="0">
                <a:cs typeface="Times New Roman"/>
              </a:rPr>
              <a:t>Ayrıca bilgilendirme amacına da hizmet edebilir: malın fiyatı </a:t>
            </a:r>
            <a:r>
              <a:rPr lang="tr-TR" sz="1600" dirty="0" smtClean="0">
                <a:cs typeface="Times New Roman"/>
              </a:rPr>
              <a:t>+ </a:t>
            </a:r>
            <a:r>
              <a:rPr lang="tr-TR" sz="1600" dirty="0" smtClean="0">
                <a:cs typeface="Times New Roman"/>
              </a:rPr>
              <a:t>nakliye </a:t>
            </a:r>
            <a:r>
              <a:rPr lang="tr-TR" sz="1600" dirty="0" smtClean="0">
                <a:cs typeface="Times New Roman"/>
              </a:rPr>
              <a:t>fiyatı        </a:t>
            </a:r>
            <a:r>
              <a:rPr lang="tr-TR" sz="1600" dirty="0" smtClean="0">
                <a:cs typeface="Times New Roman"/>
              </a:rPr>
              <a:t>tüketici </a:t>
            </a:r>
            <a:r>
              <a:rPr lang="tr-TR" sz="1600" dirty="0" smtClean="0">
                <a:cs typeface="Times New Roman"/>
              </a:rPr>
              <a:t>belki de malı dükkandan almayı tercih edecektir.</a:t>
            </a:r>
          </a:p>
          <a:p>
            <a:pPr>
              <a:buFont typeface="Wingdings" charset="2"/>
              <a:buChar char="q"/>
            </a:pPr>
            <a:r>
              <a:rPr lang="tr-TR" sz="1800" dirty="0" smtClean="0">
                <a:latin typeface="Times New Roman"/>
                <a:cs typeface="Times New Roman"/>
              </a:rPr>
              <a:t>Ancak fiyat ayrıştırması aynı zamanda bir pazarlama tekniği olarak da kullanılmaktadır. Davranışsal ekonominin sonuçları:  </a:t>
            </a:r>
          </a:p>
          <a:p>
            <a:pPr lvl="1">
              <a:buFont typeface="Wingdings" charset="2"/>
              <a:buChar char="q"/>
            </a:pPr>
            <a:r>
              <a:rPr lang="tr-TR" sz="1600" dirty="0" smtClean="0">
                <a:latin typeface="Times New Roman"/>
                <a:cs typeface="Times New Roman"/>
              </a:rPr>
              <a:t>Toplam fiyat hesaplaması yapılamıyor</a:t>
            </a:r>
          </a:p>
          <a:p>
            <a:pPr lvl="1">
              <a:buFont typeface="Wingdings" charset="2"/>
              <a:buChar char="q"/>
            </a:pPr>
            <a:r>
              <a:rPr lang="tr-TR" sz="1600" dirty="0" smtClean="0">
                <a:latin typeface="Times New Roman"/>
                <a:cs typeface="Times New Roman"/>
              </a:rPr>
              <a:t>Başka ürünlerle fiyat mukayesesi yapılamıyor</a:t>
            </a:r>
          </a:p>
          <a:p>
            <a:pPr lvl="1">
              <a:buFont typeface="Wingdings" charset="2"/>
              <a:buChar char="q"/>
            </a:pPr>
            <a:r>
              <a:rPr lang="tr-TR" sz="1600" dirty="0" smtClean="0">
                <a:latin typeface="Times New Roman"/>
                <a:cs typeface="Times New Roman"/>
              </a:rPr>
              <a:t>Tüketicinin odaklanması zorlaşıyor</a:t>
            </a:r>
            <a:endParaRPr lang="tr-TR" sz="1600" dirty="0">
              <a:latin typeface="Times New Roman"/>
              <a:cs typeface="Times New Roman"/>
            </a:endParaRPr>
          </a:p>
          <a:p>
            <a:endParaRPr lang="tr-TR" sz="1800" dirty="0"/>
          </a:p>
        </p:txBody>
      </p:sp>
      <p:sp>
        <p:nvSpPr>
          <p:cNvPr id="4" name="Footer Placeholder 3"/>
          <p:cNvSpPr>
            <a:spLocks noGrp="1"/>
          </p:cNvSpPr>
          <p:nvPr>
            <p:ph type="ftr" sz="quarter" idx="11"/>
          </p:nvPr>
        </p:nvSpPr>
        <p:spPr/>
        <p:txBody>
          <a:bodyPr/>
          <a:lstStyle/>
          <a:p>
            <a:r>
              <a:rPr lang="tr-TR" sz="1200" b="0" dirty="0" smtClean="0">
                <a:latin typeface="Times New Roman"/>
                <a:cs typeface="Times New Roman"/>
              </a:rPr>
              <a:t>Yeşim M. Atamer, İstanbul Bilgi Üniversitesi</a:t>
            </a:r>
            <a:endParaRPr lang="tr-TR" sz="1200" b="0" dirty="0">
              <a:latin typeface="Times New Roman"/>
              <a:cs typeface="Times New Roman"/>
            </a:endParaRPr>
          </a:p>
        </p:txBody>
      </p:sp>
      <p:sp>
        <p:nvSpPr>
          <p:cNvPr id="5" name="Slide Number Placeholder 4"/>
          <p:cNvSpPr>
            <a:spLocks noGrp="1"/>
          </p:cNvSpPr>
          <p:nvPr>
            <p:ph type="sldNum" sz="quarter" idx="12"/>
          </p:nvPr>
        </p:nvSpPr>
        <p:spPr/>
        <p:txBody>
          <a:bodyPr/>
          <a:lstStyle/>
          <a:p>
            <a:fld id="{76B25579-2A21-6840-89FE-32CD91902703}" type="slidenum">
              <a:rPr lang="tr-TR" sz="2400" smtClean="0"/>
              <a:t>25</a:t>
            </a:fld>
            <a:endParaRPr lang="tr-TR" sz="2400"/>
          </a:p>
        </p:txBody>
      </p:sp>
      <p:cxnSp>
        <p:nvCxnSpPr>
          <p:cNvPr id="10" name="Straight Arrow Connector 9"/>
          <p:cNvCxnSpPr/>
          <p:nvPr/>
        </p:nvCxnSpPr>
        <p:spPr>
          <a:xfrm>
            <a:off x="7309335" y="3881224"/>
            <a:ext cx="30847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37067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508377" cy="781612"/>
          </a:xfrm>
        </p:spPr>
        <p:txBody>
          <a:bodyPr/>
          <a:lstStyle/>
          <a:p>
            <a:r>
              <a:rPr lang="tr-TR" dirty="0" smtClean="0">
                <a:latin typeface="Times New Roman"/>
                <a:cs typeface="Times New Roman"/>
              </a:rPr>
              <a:t>Yeni TKHK m. 4(3)</a:t>
            </a:r>
            <a:endParaRPr lang="tr-TR" dirty="0">
              <a:latin typeface="Times New Roman"/>
              <a:cs typeface="Times New Roman"/>
            </a:endParaRPr>
          </a:p>
        </p:txBody>
      </p:sp>
      <p:sp>
        <p:nvSpPr>
          <p:cNvPr id="3" name="Content Placeholder 2"/>
          <p:cNvSpPr>
            <a:spLocks noGrp="1"/>
          </p:cNvSpPr>
          <p:nvPr>
            <p:ph idx="1"/>
          </p:nvPr>
        </p:nvSpPr>
        <p:spPr>
          <a:xfrm>
            <a:off x="457199" y="1932664"/>
            <a:ext cx="8410063" cy="4193499"/>
          </a:xfrm>
        </p:spPr>
        <p:txBody>
          <a:bodyPr>
            <a:normAutofit/>
          </a:bodyPr>
          <a:lstStyle/>
          <a:p>
            <a:pPr>
              <a:buFont typeface="Wingdings" panose="05000000000000000000" pitchFamily="2" charset="2"/>
              <a:buChar char="q"/>
            </a:pPr>
            <a:r>
              <a:rPr lang="tr-TR" dirty="0" smtClean="0">
                <a:latin typeface="Times New Roman"/>
                <a:cs typeface="Times New Roman"/>
              </a:rPr>
              <a:t>Tüketiciden</a:t>
            </a:r>
            <a:r>
              <a:rPr lang="tr-TR" dirty="0">
                <a:latin typeface="Times New Roman"/>
                <a:cs typeface="Times New Roman"/>
              </a:rPr>
              <a:t>; </a:t>
            </a:r>
            <a:endParaRPr lang="tr-TR" dirty="0" smtClean="0">
              <a:latin typeface="Times New Roman"/>
              <a:cs typeface="Times New Roman"/>
            </a:endParaRPr>
          </a:p>
          <a:p>
            <a:pPr lvl="1"/>
            <a:r>
              <a:rPr lang="tr-TR" dirty="0" smtClean="0">
                <a:latin typeface="Times New Roman"/>
                <a:cs typeface="Times New Roman"/>
              </a:rPr>
              <a:t>kendisine </a:t>
            </a:r>
            <a:r>
              <a:rPr lang="tr-TR" dirty="0">
                <a:latin typeface="Times New Roman"/>
                <a:cs typeface="Times New Roman"/>
              </a:rPr>
              <a:t>sunulan mal veya hizmet kapsamında haklı olarak yapılmasını beklediği ve </a:t>
            </a:r>
          </a:p>
          <a:p>
            <a:pPr lvl="1"/>
            <a:r>
              <a:rPr lang="tr-TR" dirty="0" smtClean="0">
                <a:latin typeface="Times New Roman"/>
                <a:cs typeface="Times New Roman"/>
              </a:rPr>
              <a:t>sözleşmeyi </a:t>
            </a:r>
            <a:r>
              <a:rPr lang="tr-TR" dirty="0">
                <a:latin typeface="Times New Roman"/>
                <a:cs typeface="Times New Roman"/>
              </a:rPr>
              <a:t>düzenleyenin yasal yükümlülükleri arasında yer alan edimler ile </a:t>
            </a:r>
            <a:endParaRPr lang="tr-TR" dirty="0" smtClean="0">
              <a:latin typeface="Times New Roman"/>
              <a:cs typeface="Times New Roman"/>
            </a:endParaRPr>
          </a:p>
          <a:p>
            <a:pPr lvl="1"/>
            <a:r>
              <a:rPr lang="tr-TR" dirty="0" smtClean="0">
                <a:latin typeface="Times New Roman"/>
                <a:cs typeface="Times New Roman"/>
              </a:rPr>
              <a:t>sözleşmeyi </a:t>
            </a:r>
            <a:r>
              <a:rPr lang="tr-TR" dirty="0">
                <a:latin typeface="Times New Roman"/>
                <a:cs typeface="Times New Roman"/>
              </a:rPr>
              <a:t>düzenleyenin kendi menfaati doğrultusunda yapmış olduğu masraflar için ek bir bedel talep edilemez. </a:t>
            </a:r>
            <a:endParaRPr lang="tr-TR" dirty="0" smtClean="0">
              <a:latin typeface="Times New Roman"/>
              <a:cs typeface="Times New Roman"/>
            </a:endParaRPr>
          </a:p>
          <a:p>
            <a:pPr lvl="1"/>
            <a:endParaRPr lang="tr-TR" dirty="0">
              <a:latin typeface="Times New Roman"/>
              <a:cs typeface="Times New Roman"/>
            </a:endParaRPr>
          </a:p>
          <a:p>
            <a:pPr lvl="1"/>
            <a:r>
              <a:rPr lang="tr-TR" dirty="0" smtClean="0">
                <a:latin typeface="Times New Roman"/>
                <a:cs typeface="Times New Roman"/>
              </a:rPr>
              <a:t>Bankalar</a:t>
            </a:r>
            <a:r>
              <a:rPr lang="tr-TR" dirty="0">
                <a:latin typeface="Times New Roman"/>
                <a:cs typeface="Times New Roman"/>
              </a:rPr>
              <a:t>, tüketici kredisi veren finansal kuruluşlar ve kart çıkaran kuruluşlar tarafından tüketiciye sunulan ürün veya hizmetlerde ise tüketiciden faiz dışında alınacak her türlü ücret, komisyon ve masraf türleri ile bunlara ilişkin usul ve esaslar Bakanlığın görüşü alınarak bu Kanunun ruhuna uygun olarak ve tüketiciyi koruyacak şekilde Bankacılık Düzenleme ve Denetleme Kurumu tarafından belirlenir.</a:t>
            </a:r>
          </a:p>
        </p:txBody>
      </p:sp>
      <p:sp>
        <p:nvSpPr>
          <p:cNvPr id="4" name="Footer Placeholder 3"/>
          <p:cNvSpPr>
            <a:spLocks noGrp="1"/>
          </p:cNvSpPr>
          <p:nvPr>
            <p:ph type="ftr" sz="quarter" idx="11"/>
          </p:nvPr>
        </p:nvSpPr>
        <p:spPr/>
        <p:txBody>
          <a:bodyPr/>
          <a:lstStyle/>
          <a:p>
            <a:r>
              <a:rPr lang="tr-TR" b="0" dirty="0" smtClean="0">
                <a:latin typeface="Times New Roman"/>
                <a:cs typeface="Times New Roman"/>
              </a:rPr>
              <a:t>Yeşim M. Atamer, İstanbul Bilgi Üniversitesi</a:t>
            </a:r>
            <a:endParaRPr lang="tr-TR" b="0" dirty="0">
              <a:latin typeface="Times New Roman"/>
              <a:cs typeface="Times New Roman"/>
            </a:endParaRPr>
          </a:p>
        </p:txBody>
      </p:sp>
      <p:sp>
        <p:nvSpPr>
          <p:cNvPr id="5" name="Slide Number Placeholder 4"/>
          <p:cNvSpPr>
            <a:spLocks noGrp="1"/>
          </p:cNvSpPr>
          <p:nvPr>
            <p:ph type="sldNum" sz="quarter" idx="12"/>
          </p:nvPr>
        </p:nvSpPr>
        <p:spPr/>
        <p:txBody>
          <a:bodyPr/>
          <a:lstStyle/>
          <a:p>
            <a:fld id="{76B25579-2A21-6840-89FE-32CD91902703}" type="slidenum">
              <a:rPr lang="tr-TR" smtClean="0"/>
              <a:t>26</a:t>
            </a:fld>
            <a:endParaRPr lang="tr-TR"/>
          </a:p>
        </p:txBody>
      </p:sp>
    </p:spTree>
    <p:extLst>
      <p:ext uri="{BB962C8B-B14F-4D97-AF65-F5344CB8AC3E}">
        <p14:creationId xmlns:p14="http://schemas.microsoft.com/office/powerpoint/2010/main" val="1864019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4000" noProof="0" dirty="0" smtClean="0">
                <a:latin typeface="Times New Roman"/>
                <a:cs typeface="Times New Roman"/>
              </a:rPr>
              <a:t>Mukayeseli Örnekler - I</a:t>
            </a:r>
            <a:endParaRPr lang="tr-TR" sz="4000" noProof="0" dirty="0">
              <a:latin typeface="Times New Roman"/>
              <a:cs typeface="Times New Roman"/>
            </a:endParaRPr>
          </a:p>
        </p:txBody>
      </p:sp>
      <p:sp>
        <p:nvSpPr>
          <p:cNvPr id="3" name="Content Placeholder 2"/>
          <p:cNvSpPr>
            <a:spLocks noGrp="1"/>
          </p:cNvSpPr>
          <p:nvPr>
            <p:ph idx="1"/>
          </p:nvPr>
        </p:nvSpPr>
        <p:spPr/>
        <p:txBody>
          <a:bodyPr>
            <a:normAutofit fontScale="85000" lnSpcReduction="20000"/>
          </a:bodyPr>
          <a:lstStyle/>
          <a:p>
            <a:r>
              <a:rPr lang="tr-TR" noProof="0" dirty="0" smtClean="0">
                <a:latin typeface="Times New Roman"/>
                <a:cs typeface="Times New Roman"/>
              </a:rPr>
              <a:t>Alman Mahkeme uygulamasından olumsuz örnekler:</a:t>
            </a:r>
          </a:p>
          <a:p>
            <a:pPr lvl="1"/>
            <a:r>
              <a:rPr lang="tr-TR" noProof="0" dirty="0" smtClean="0">
                <a:latin typeface="Times New Roman"/>
                <a:cs typeface="Times New Roman"/>
              </a:rPr>
              <a:t>Kredi sözleşmesi çerçevesinde açılan </a:t>
            </a:r>
            <a:r>
              <a:rPr lang="tr-TR" u="sng" noProof="0" dirty="0" smtClean="0">
                <a:latin typeface="Times New Roman"/>
                <a:cs typeface="Times New Roman"/>
              </a:rPr>
              <a:t>hesap için işletim ücreti</a:t>
            </a:r>
            <a:r>
              <a:rPr lang="tr-TR" noProof="0" dirty="0" smtClean="0">
                <a:latin typeface="Times New Roman"/>
                <a:cs typeface="Times New Roman"/>
              </a:rPr>
              <a:t>– Banka bu işlemi kendi menfaatine yapmaktadır (Alman Federal Mahkemesi, 07.06.2011, XI ZR 388/10), TKHK m. 31.</a:t>
            </a:r>
          </a:p>
          <a:p>
            <a:pPr lvl="1"/>
            <a:r>
              <a:rPr lang="tr-TR" noProof="0" dirty="0" smtClean="0">
                <a:latin typeface="Times New Roman"/>
                <a:cs typeface="Times New Roman"/>
              </a:rPr>
              <a:t>Müşteri hesabına para yatırılması/para çekilmesi halinde ücret – Saklama (vedia) sözleşmesi kuralları gereği her an geri alma hakkı vardır (BK m. 564) (30.11.1993, NJW 1994, 318). Ancak karş. 2009’da değişen BGB § 675-f.</a:t>
            </a:r>
          </a:p>
          <a:p>
            <a:pPr lvl="1"/>
            <a:r>
              <a:rPr lang="tr-TR" noProof="0" dirty="0" smtClean="0">
                <a:latin typeface="Times New Roman"/>
                <a:cs typeface="Times New Roman"/>
              </a:rPr>
              <a:t>Teminatların idaresi, satılması veya kaldırılması için alınan ücretler –Bu tür işlemler aslen banka menfaatinedir (8. 5. 2012, NJW 2012, 2337)</a:t>
            </a:r>
          </a:p>
          <a:p>
            <a:pPr lvl="1"/>
            <a:r>
              <a:rPr lang="tr-TR" noProof="0" dirty="0" smtClean="0">
                <a:latin typeface="Times New Roman"/>
                <a:cs typeface="Times New Roman"/>
              </a:rPr>
              <a:t>Hesap bildirim cetveli ücreti – Bankanın vekil olarak yasal hesap verme yükümlülüğü kapsamındadır, BK m. 508, ancak birden fazla kez bir bildirim isteniyorsa veya özel bir döküm alınacaksa olabilir (08.04.2011 - 2-25 O 260/10)</a:t>
            </a:r>
          </a:p>
          <a:p>
            <a:pPr lvl="1"/>
            <a:r>
              <a:rPr lang="tr-TR" noProof="0" dirty="0" smtClean="0">
                <a:latin typeface="Times New Roman"/>
                <a:cs typeface="Times New Roman"/>
              </a:rPr>
              <a:t>Kredi veya banka kartının bloke edilmesi talebinin yerine getirilmesi ücreti – bloke etmek hem kendi menfaatinedir, hem de müşteri lehine yasadan doğan bir hakkın ifasıdır (OLG </a:t>
            </a:r>
            <a:r>
              <a:rPr lang="tr-TR" noProof="0" dirty="0" err="1" smtClean="0">
                <a:latin typeface="Times New Roman"/>
                <a:cs typeface="Times New Roman"/>
              </a:rPr>
              <a:t>Düsseldorf</a:t>
            </a:r>
            <a:r>
              <a:rPr lang="tr-TR" noProof="0" dirty="0" smtClean="0">
                <a:latin typeface="Times New Roman"/>
                <a:cs typeface="Times New Roman"/>
              </a:rPr>
              <a:t>, 19.07.2012, ZIP 2012, 1748</a:t>
            </a:r>
            <a:r>
              <a:rPr lang="tr-TR" noProof="0" dirty="0" smtClean="0">
                <a:latin typeface="Times New Roman"/>
                <a:cs typeface="Times New Roman"/>
              </a:rPr>
              <a:t>)</a:t>
            </a:r>
            <a:endParaRPr lang="tr-TR" noProof="0" dirty="0" smtClean="0">
              <a:latin typeface="Times New Roman"/>
              <a:cs typeface="Times New Roman"/>
            </a:endParaRPr>
          </a:p>
        </p:txBody>
      </p:sp>
      <p:sp>
        <p:nvSpPr>
          <p:cNvPr id="4" name="Footer Placeholder 3"/>
          <p:cNvSpPr>
            <a:spLocks noGrp="1"/>
          </p:cNvSpPr>
          <p:nvPr>
            <p:ph type="ftr" sz="quarter" idx="11"/>
          </p:nvPr>
        </p:nvSpPr>
        <p:spPr/>
        <p:txBody>
          <a:bodyPr/>
          <a:lstStyle/>
          <a:p>
            <a:r>
              <a:rPr lang="tr-TR" b="0" dirty="0" smtClean="0">
                <a:latin typeface="Times New Roman"/>
                <a:cs typeface="Times New Roman"/>
              </a:rPr>
              <a:t>Yeşim M. Atamer, İstanbul Bilgi Üniversitesi</a:t>
            </a:r>
            <a:endParaRPr lang="tr-TR" b="0" dirty="0">
              <a:latin typeface="Times New Roman"/>
              <a:cs typeface="Times New Roman"/>
            </a:endParaRPr>
          </a:p>
        </p:txBody>
      </p:sp>
      <p:sp>
        <p:nvSpPr>
          <p:cNvPr id="5" name="Slide Number Placeholder 4"/>
          <p:cNvSpPr>
            <a:spLocks noGrp="1"/>
          </p:cNvSpPr>
          <p:nvPr>
            <p:ph type="sldNum" sz="quarter" idx="12"/>
          </p:nvPr>
        </p:nvSpPr>
        <p:spPr/>
        <p:txBody>
          <a:bodyPr/>
          <a:lstStyle/>
          <a:p>
            <a:fld id="{76B25579-2A21-6840-89FE-32CD91902703}" type="slidenum">
              <a:rPr lang="tr-TR" smtClean="0"/>
              <a:t>27</a:t>
            </a:fld>
            <a:endParaRPr lang="tr-TR"/>
          </a:p>
        </p:txBody>
      </p:sp>
    </p:spTree>
    <p:extLst>
      <p:ext uri="{BB962C8B-B14F-4D97-AF65-F5344CB8AC3E}">
        <p14:creationId xmlns:p14="http://schemas.microsoft.com/office/powerpoint/2010/main" val="21788437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4000" dirty="0">
                <a:cs typeface="Times New Roman"/>
              </a:rPr>
              <a:t>Mukayeseli Örnekler - </a:t>
            </a:r>
            <a:r>
              <a:rPr lang="tr-TR" sz="4000" dirty="0" smtClean="0">
                <a:cs typeface="Times New Roman"/>
              </a:rPr>
              <a:t>II</a:t>
            </a:r>
            <a:endParaRPr lang="tr-TR" sz="4000" noProof="0" dirty="0">
              <a:latin typeface="Times New Roman"/>
              <a:cs typeface="Times New Roman"/>
            </a:endParaRPr>
          </a:p>
        </p:txBody>
      </p:sp>
      <p:sp>
        <p:nvSpPr>
          <p:cNvPr id="3" name="Content Placeholder 2"/>
          <p:cNvSpPr>
            <a:spLocks noGrp="1"/>
          </p:cNvSpPr>
          <p:nvPr>
            <p:ph idx="1"/>
          </p:nvPr>
        </p:nvSpPr>
        <p:spPr/>
        <p:txBody>
          <a:bodyPr>
            <a:normAutofit fontScale="92500" lnSpcReduction="10000"/>
          </a:bodyPr>
          <a:lstStyle/>
          <a:p>
            <a:pPr lvl="1"/>
            <a:r>
              <a:rPr lang="tr-TR" dirty="0">
                <a:cs typeface="Times New Roman"/>
              </a:rPr>
              <a:t>Kredi tahsis ücreti – Kredinin karşılığı faizdir. Ayrıca bir tahsis ücreti suni bir bölümlemedir (Alman Federal Mahkemesi, </a:t>
            </a:r>
            <a:r>
              <a:rPr lang="hu-HU" dirty="0">
                <a:cs typeface="Times New Roman"/>
              </a:rPr>
              <a:t>13 Mayıs 2014, XI ZR 405/12</a:t>
            </a:r>
            <a:r>
              <a:rPr lang="hu-HU" dirty="0" smtClean="0">
                <a:cs typeface="Times New Roman"/>
              </a:rPr>
              <a:t>)</a:t>
            </a:r>
          </a:p>
          <a:p>
            <a:r>
              <a:rPr lang="tr-TR" dirty="0">
                <a:cs typeface="Times New Roman"/>
              </a:rPr>
              <a:t>Avrupa Birliği Mahkemesi Kararları </a:t>
            </a:r>
            <a:endParaRPr lang="tr-TR" dirty="0" smtClean="0">
              <a:cs typeface="Times New Roman"/>
            </a:endParaRPr>
          </a:p>
          <a:p>
            <a:pPr lvl="1"/>
            <a:r>
              <a:rPr lang="tr-TR" dirty="0" smtClean="0">
                <a:cs typeface="Times New Roman"/>
              </a:rPr>
              <a:t>Banka </a:t>
            </a:r>
            <a:r>
              <a:rPr lang="tr-TR" dirty="0">
                <a:cs typeface="Times New Roman"/>
              </a:rPr>
              <a:t>kredilerinde tahsis ücreti şu anda AB Mahkemesi önünde bir davaya konudur. 2015 içinde karar bekleniyor (C-372/14).</a:t>
            </a:r>
          </a:p>
          <a:p>
            <a:pPr lvl="1"/>
            <a:r>
              <a:rPr lang="tr-TR" dirty="0" smtClean="0">
                <a:cs typeface="Times New Roman"/>
              </a:rPr>
              <a:t>Satıcının </a:t>
            </a:r>
            <a:r>
              <a:rPr lang="tr-TR" dirty="0">
                <a:cs typeface="Times New Roman"/>
              </a:rPr>
              <a:t>ödemesi gereken belediye vergisinin sözleşme ile alıcıya aktarılmasına ilişkin hüküm (C 226/12, 16.01.2014</a:t>
            </a:r>
            <a:r>
              <a:rPr lang="tr-TR" dirty="0" smtClean="0">
                <a:cs typeface="Times New Roman"/>
              </a:rPr>
              <a:t>).</a:t>
            </a:r>
          </a:p>
          <a:p>
            <a:pPr lvl="1"/>
            <a:r>
              <a:rPr lang="tr-TR" dirty="0" smtClean="0">
                <a:cs typeface="Times New Roman"/>
              </a:rPr>
              <a:t>Uçak </a:t>
            </a:r>
            <a:r>
              <a:rPr lang="tr-TR" dirty="0">
                <a:cs typeface="Times New Roman"/>
              </a:rPr>
              <a:t>bileti fiyatlarına ilişkin olarak temel uçuş fiyatı, vergiler, havaalanı vergileri gibi kalemler hem ayrı ayrı, hem de ilgili uçak biletini sunan web sitesinde her aşamada toplam fiyat olarak </a:t>
            </a:r>
            <a:r>
              <a:rPr lang="tr-TR" dirty="0" smtClean="0">
                <a:cs typeface="Times New Roman"/>
              </a:rPr>
              <a:t>gösterilmek zorundadır</a:t>
            </a:r>
            <a:r>
              <a:rPr lang="tr-TR" dirty="0">
                <a:cs typeface="Times New Roman"/>
              </a:rPr>
              <a:t> </a:t>
            </a:r>
            <a:r>
              <a:rPr lang="tr-TR" dirty="0" smtClean="0">
                <a:cs typeface="Times New Roman"/>
              </a:rPr>
              <a:t>(</a:t>
            </a:r>
            <a:r>
              <a:rPr lang="tr-TR" dirty="0">
                <a:cs typeface="Times New Roman"/>
              </a:rPr>
              <a:t>C-573/13), 15.01.2015. Mahkeme sadece tüketicinin seçtiği uçuş için değil bütün alakalı uçuşlar için ve her ara yüzde toplam nihai fiyatın </a:t>
            </a:r>
            <a:r>
              <a:rPr lang="tr-TR" dirty="0" smtClean="0">
                <a:cs typeface="Times New Roman"/>
              </a:rPr>
              <a:t>verilmesini aramıştır</a:t>
            </a:r>
            <a:endParaRPr lang="tr-TR" dirty="0">
              <a:cs typeface="Times New Roman"/>
            </a:endParaRPr>
          </a:p>
          <a:p>
            <a:pPr lvl="1"/>
            <a:endParaRPr lang="tr-TR" sz="2000" noProof="0" dirty="0">
              <a:latin typeface="Times New Roman"/>
              <a:cs typeface="Times New Roman"/>
            </a:endParaRPr>
          </a:p>
        </p:txBody>
      </p:sp>
      <p:sp>
        <p:nvSpPr>
          <p:cNvPr id="4" name="Footer Placeholder 3"/>
          <p:cNvSpPr>
            <a:spLocks noGrp="1"/>
          </p:cNvSpPr>
          <p:nvPr>
            <p:ph type="ftr" sz="quarter" idx="11"/>
          </p:nvPr>
        </p:nvSpPr>
        <p:spPr/>
        <p:txBody>
          <a:bodyPr/>
          <a:lstStyle/>
          <a:p>
            <a:r>
              <a:rPr lang="tr-TR" b="0" dirty="0" smtClean="0">
                <a:latin typeface="Times New Roman"/>
                <a:cs typeface="Times New Roman"/>
              </a:rPr>
              <a:t>Yeşim M. Atamer, İstanbul Bilgi Üniversitesi</a:t>
            </a:r>
            <a:endParaRPr lang="tr-TR" b="0" dirty="0">
              <a:latin typeface="Times New Roman"/>
              <a:cs typeface="Times New Roman"/>
            </a:endParaRPr>
          </a:p>
        </p:txBody>
      </p:sp>
      <p:sp>
        <p:nvSpPr>
          <p:cNvPr id="5" name="Slide Number Placeholder 4"/>
          <p:cNvSpPr>
            <a:spLocks noGrp="1"/>
          </p:cNvSpPr>
          <p:nvPr>
            <p:ph type="sldNum" sz="quarter" idx="12"/>
          </p:nvPr>
        </p:nvSpPr>
        <p:spPr/>
        <p:txBody>
          <a:bodyPr/>
          <a:lstStyle/>
          <a:p>
            <a:fld id="{76B25579-2A21-6840-89FE-32CD91902703}" type="slidenum">
              <a:rPr lang="tr-TR" smtClean="0"/>
              <a:t>28</a:t>
            </a:fld>
            <a:endParaRPr lang="tr-TR"/>
          </a:p>
        </p:txBody>
      </p:sp>
    </p:spTree>
    <p:extLst>
      <p:ext uri="{BB962C8B-B14F-4D97-AF65-F5344CB8AC3E}">
        <p14:creationId xmlns:p14="http://schemas.microsoft.com/office/powerpoint/2010/main" val="38387656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60078"/>
            <a:ext cx="6508377" cy="1222706"/>
          </a:xfrm>
        </p:spPr>
        <p:txBody>
          <a:bodyPr>
            <a:normAutofit/>
          </a:bodyPr>
          <a:lstStyle/>
          <a:p>
            <a:r>
              <a:rPr lang="tr-TR" dirty="0">
                <a:latin typeface="Times New Roman"/>
                <a:cs typeface="Times New Roman"/>
              </a:rPr>
              <a:t>Ürün ve Hizmet Sınıflandırmaları </a:t>
            </a:r>
            <a:r>
              <a:rPr lang="tr-TR" dirty="0" smtClean="0">
                <a:latin typeface="Times New Roman"/>
                <a:cs typeface="Times New Roman"/>
              </a:rPr>
              <a:t>(BDDK)</a:t>
            </a:r>
            <a:endParaRPr lang="tr-TR" dirty="0">
              <a:latin typeface="Times New Roman"/>
              <a:cs typeface="Times New Roman"/>
            </a:endParaRPr>
          </a:p>
        </p:txBody>
      </p:sp>
      <p:sp>
        <p:nvSpPr>
          <p:cNvPr id="3" name="Content Placeholder 2"/>
          <p:cNvSpPr>
            <a:spLocks noGrp="1"/>
          </p:cNvSpPr>
          <p:nvPr>
            <p:ph idx="1"/>
          </p:nvPr>
        </p:nvSpPr>
        <p:spPr>
          <a:xfrm>
            <a:off x="822960" y="2057400"/>
            <a:ext cx="7543800" cy="4298950"/>
          </a:xfrm>
        </p:spPr>
        <p:txBody>
          <a:bodyPr>
            <a:normAutofit lnSpcReduction="10000"/>
          </a:bodyPr>
          <a:lstStyle/>
          <a:p>
            <a:pPr>
              <a:spcBef>
                <a:spcPts val="0"/>
              </a:spcBef>
              <a:spcAft>
                <a:spcPts val="0"/>
              </a:spcAft>
            </a:pPr>
            <a:r>
              <a:rPr lang="tr-TR" sz="1400" b="1" dirty="0">
                <a:latin typeface="Times New Roman"/>
                <a:cs typeface="Times New Roman"/>
              </a:rPr>
              <a:t>1. Bireysel Krediler</a:t>
            </a:r>
          </a:p>
          <a:p>
            <a:pPr lvl="1">
              <a:spcBef>
                <a:spcPts val="0"/>
              </a:spcBef>
            </a:pPr>
            <a:r>
              <a:rPr lang="tr-TR" sz="1200" dirty="0" smtClean="0">
                <a:solidFill>
                  <a:srgbClr val="FF0000"/>
                </a:solidFill>
                <a:latin typeface="Times New Roman"/>
                <a:cs typeface="Times New Roman"/>
              </a:rPr>
              <a:t>1.1</a:t>
            </a:r>
            <a:r>
              <a:rPr lang="tr-TR" sz="1200" dirty="0">
                <a:solidFill>
                  <a:srgbClr val="FF0000"/>
                </a:solidFill>
                <a:latin typeface="Times New Roman"/>
                <a:cs typeface="Times New Roman"/>
              </a:rPr>
              <a:t>. Tahsis Ücreti</a:t>
            </a:r>
          </a:p>
          <a:p>
            <a:pPr lvl="1">
              <a:spcBef>
                <a:spcPts val="0"/>
              </a:spcBef>
            </a:pPr>
            <a:r>
              <a:rPr lang="tr-TR" sz="1200" dirty="0">
                <a:solidFill>
                  <a:srgbClr val="FF0000"/>
                </a:solidFill>
                <a:latin typeface="Times New Roman"/>
                <a:cs typeface="Times New Roman"/>
              </a:rPr>
              <a:t>1.2. Ekspertiz Ücreti</a:t>
            </a:r>
          </a:p>
          <a:p>
            <a:pPr lvl="1">
              <a:spcBef>
                <a:spcPts val="0"/>
              </a:spcBef>
            </a:pPr>
            <a:r>
              <a:rPr lang="tr-TR" sz="1200" dirty="0">
                <a:solidFill>
                  <a:srgbClr val="FF0000"/>
                </a:solidFill>
                <a:latin typeface="Times New Roman"/>
                <a:cs typeface="Times New Roman"/>
              </a:rPr>
              <a:t>1.3. Taşınır ve Taşınmaz Rehin Ücreti </a:t>
            </a:r>
          </a:p>
          <a:p>
            <a:pPr>
              <a:spcBef>
                <a:spcPts val="0"/>
              </a:spcBef>
              <a:spcAft>
                <a:spcPts val="0"/>
              </a:spcAft>
            </a:pPr>
            <a:endParaRPr lang="tr-TR" sz="1400" dirty="0">
              <a:latin typeface="Times New Roman"/>
              <a:cs typeface="Times New Roman"/>
            </a:endParaRPr>
          </a:p>
          <a:p>
            <a:pPr>
              <a:spcBef>
                <a:spcPts val="0"/>
              </a:spcBef>
              <a:spcAft>
                <a:spcPts val="0"/>
              </a:spcAft>
            </a:pPr>
            <a:r>
              <a:rPr lang="tr-TR" sz="1400" b="1" dirty="0">
                <a:latin typeface="Times New Roman"/>
                <a:cs typeface="Times New Roman"/>
              </a:rPr>
              <a:t>2. Mevduat</a:t>
            </a:r>
          </a:p>
          <a:p>
            <a:pPr lvl="1">
              <a:spcBef>
                <a:spcPts val="0"/>
              </a:spcBef>
            </a:pPr>
            <a:r>
              <a:rPr lang="tr-TR" sz="1200" dirty="0" smtClean="0">
                <a:latin typeface="Times New Roman"/>
                <a:cs typeface="Times New Roman"/>
              </a:rPr>
              <a:t>2.1</a:t>
            </a:r>
            <a:r>
              <a:rPr lang="tr-TR" sz="1200" dirty="0">
                <a:latin typeface="Times New Roman"/>
                <a:cs typeface="Times New Roman"/>
              </a:rPr>
              <a:t>.  Hesap İşletim Ücreti (TL, YP)</a:t>
            </a:r>
          </a:p>
          <a:p>
            <a:pPr>
              <a:spcBef>
                <a:spcPts val="0"/>
              </a:spcBef>
              <a:spcAft>
                <a:spcPts val="0"/>
              </a:spcAft>
            </a:pPr>
            <a:endParaRPr lang="tr-TR" sz="1400" dirty="0">
              <a:latin typeface="Times New Roman"/>
              <a:cs typeface="Times New Roman"/>
            </a:endParaRPr>
          </a:p>
          <a:p>
            <a:pPr>
              <a:spcBef>
                <a:spcPts val="0"/>
              </a:spcBef>
              <a:spcAft>
                <a:spcPts val="0"/>
              </a:spcAft>
            </a:pPr>
            <a:r>
              <a:rPr lang="tr-TR" sz="1400" b="1" dirty="0" smtClean="0">
                <a:latin typeface="Times New Roman"/>
                <a:cs typeface="Times New Roman"/>
              </a:rPr>
              <a:t>3. </a:t>
            </a:r>
            <a:r>
              <a:rPr lang="tr-TR" sz="1400" b="1" dirty="0">
                <a:latin typeface="Times New Roman"/>
                <a:cs typeface="Times New Roman"/>
              </a:rPr>
              <a:t>Para Çekme</a:t>
            </a:r>
          </a:p>
          <a:p>
            <a:pPr lvl="1">
              <a:spcBef>
                <a:spcPts val="0"/>
              </a:spcBef>
            </a:pPr>
            <a:r>
              <a:rPr lang="tr-TR" sz="1200" dirty="0" smtClean="0">
                <a:latin typeface="Times New Roman"/>
                <a:cs typeface="Times New Roman"/>
              </a:rPr>
              <a:t>3.1</a:t>
            </a:r>
            <a:r>
              <a:rPr lang="tr-TR" sz="1200" dirty="0">
                <a:latin typeface="Times New Roman"/>
                <a:cs typeface="Times New Roman"/>
              </a:rPr>
              <a:t>. Para Çekme ( Diğer Banka ATM'sinden, Yurtdışı Banka ATM'sinden, Yurtdışı Banka Şubesinden, Yurtdışı Şubesinden, </a:t>
            </a:r>
            <a:r>
              <a:rPr lang="tr-TR" sz="1200" dirty="0" smtClean="0">
                <a:latin typeface="Times New Roman"/>
                <a:cs typeface="Times New Roman"/>
              </a:rPr>
              <a:t>Özel </a:t>
            </a:r>
            <a:r>
              <a:rPr lang="tr-TR" sz="1200" dirty="0">
                <a:latin typeface="Times New Roman"/>
                <a:cs typeface="Times New Roman"/>
              </a:rPr>
              <a:t>Nakit Çekim Merkezinden, Kendi Banka ATM'sinden Limitüstü)</a:t>
            </a:r>
          </a:p>
          <a:p>
            <a:pPr lvl="1">
              <a:spcBef>
                <a:spcPts val="0"/>
              </a:spcBef>
            </a:pPr>
            <a:r>
              <a:rPr lang="tr-TR" sz="1200" dirty="0">
                <a:latin typeface="Times New Roman"/>
                <a:cs typeface="Times New Roman"/>
              </a:rPr>
              <a:t>3.2. Bakiye Sorgulama Diğer Banka ATM'sinden</a:t>
            </a:r>
          </a:p>
          <a:p>
            <a:pPr>
              <a:spcBef>
                <a:spcPts val="0"/>
              </a:spcBef>
              <a:spcAft>
                <a:spcPts val="0"/>
              </a:spcAft>
            </a:pPr>
            <a:endParaRPr lang="tr-TR" sz="1400" dirty="0">
              <a:latin typeface="Times New Roman"/>
              <a:cs typeface="Times New Roman"/>
            </a:endParaRPr>
          </a:p>
          <a:p>
            <a:pPr>
              <a:spcBef>
                <a:spcPts val="0"/>
              </a:spcBef>
              <a:spcAft>
                <a:spcPts val="0"/>
              </a:spcAft>
            </a:pPr>
            <a:r>
              <a:rPr lang="tr-TR" sz="1400" b="1" dirty="0">
                <a:latin typeface="Times New Roman"/>
                <a:cs typeface="Times New Roman"/>
              </a:rPr>
              <a:t>4. Para Transferleri</a:t>
            </a:r>
          </a:p>
          <a:p>
            <a:pPr lvl="1">
              <a:spcBef>
                <a:spcPts val="0"/>
              </a:spcBef>
            </a:pPr>
            <a:r>
              <a:rPr lang="tr-TR" sz="1200" dirty="0" smtClean="0">
                <a:latin typeface="Times New Roman"/>
                <a:cs typeface="Times New Roman"/>
              </a:rPr>
              <a:t>4.1. </a:t>
            </a:r>
            <a:r>
              <a:rPr lang="tr-TR" sz="1200" dirty="0">
                <a:latin typeface="Times New Roman"/>
                <a:cs typeface="Times New Roman"/>
              </a:rPr>
              <a:t>Elektronik Fon Transferi</a:t>
            </a:r>
          </a:p>
          <a:p>
            <a:pPr lvl="1">
              <a:spcBef>
                <a:spcPts val="0"/>
              </a:spcBef>
            </a:pPr>
            <a:r>
              <a:rPr lang="tr-TR" sz="1200" dirty="0">
                <a:latin typeface="Times New Roman"/>
                <a:cs typeface="Times New Roman"/>
              </a:rPr>
              <a:t>4.2. Havale</a:t>
            </a:r>
          </a:p>
          <a:p>
            <a:pPr lvl="1">
              <a:spcBef>
                <a:spcPts val="0"/>
              </a:spcBef>
            </a:pPr>
            <a:r>
              <a:rPr lang="tr-TR" sz="1200" dirty="0">
                <a:latin typeface="Times New Roman"/>
                <a:cs typeface="Times New Roman"/>
              </a:rPr>
              <a:t>4.3. Swift</a:t>
            </a:r>
          </a:p>
          <a:p>
            <a:pPr lvl="1">
              <a:spcBef>
                <a:spcPts val="0"/>
              </a:spcBef>
            </a:pPr>
            <a:r>
              <a:rPr lang="tr-TR" sz="1200" dirty="0">
                <a:latin typeface="Times New Roman"/>
                <a:cs typeface="Times New Roman"/>
              </a:rPr>
              <a:t>4.4. Hatalı, Rutin İşlem Saati Dışında Yapılan Para Transferi</a:t>
            </a:r>
          </a:p>
          <a:p>
            <a:pPr>
              <a:spcBef>
                <a:spcPts val="0"/>
              </a:spcBef>
              <a:spcAft>
                <a:spcPts val="0"/>
              </a:spcAft>
            </a:pPr>
            <a:endParaRPr lang="tr-TR" sz="1400" dirty="0">
              <a:latin typeface="Times New Roman"/>
              <a:cs typeface="Times New Roman"/>
            </a:endParaRPr>
          </a:p>
          <a:p>
            <a:pPr>
              <a:spcBef>
                <a:spcPts val="0"/>
              </a:spcBef>
              <a:spcAft>
                <a:spcPts val="0"/>
              </a:spcAft>
            </a:pPr>
            <a:r>
              <a:rPr lang="tr-TR" sz="1400" b="1" dirty="0" smtClean="0">
                <a:latin typeface="Times New Roman"/>
                <a:cs typeface="Times New Roman"/>
              </a:rPr>
              <a:t>5</a:t>
            </a:r>
            <a:r>
              <a:rPr lang="tr-TR" sz="1400" b="1" dirty="0">
                <a:latin typeface="Times New Roman"/>
                <a:cs typeface="Times New Roman"/>
              </a:rPr>
              <a:t>. Kredi Kartları</a:t>
            </a:r>
          </a:p>
          <a:p>
            <a:pPr lvl="1">
              <a:spcBef>
                <a:spcPts val="0"/>
              </a:spcBef>
            </a:pPr>
            <a:r>
              <a:rPr lang="tr-TR" sz="1200" dirty="0" smtClean="0">
                <a:latin typeface="Times New Roman"/>
                <a:cs typeface="Times New Roman"/>
              </a:rPr>
              <a:t>5.1</a:t>
            </a:r>
            <a:r>
              <a:rPr lang="tr-TR" sz="1200" dirty="0">
                <a:latin typeface="Times New Roman"/>
                <a:cs typeface="Times New Roman"/>
              </a:rPr>
              <a:t>. Kredi Kartları Yıllık Üyelik Ücreti</a:t>
            </a:r>
          </a:p>
          <a:p>
            <a:pPr lvl="1">
              <a:spcBef>
                <a:spcPts val="0"/>
              </a:spcBef>
            </a:pPr>
            <a:r>
              <a:rPr lang="tr-TR" sz="1200" dirty="0">
                <a:latin typeface="Times New Roman"/>
                <a:cs typeface="Times New Roman"/>
              </a:rPr>
              <a:t>5.2. Ek Kredi Kartı Yıllık Üyelik Ücreti</a:t>
            </a:r>
          </a:p>
          <a:p>
            <a:pPr lvl="1">
              <a:spcBef>
                <a:spcPts val="0"/>
              </a:spcBef>
            </a:pPr>
            <a:r>
              <a:rPr lang="tr-TR" sz="1200" dirty="0">
                <a:latin typeface="Times New Roman"/>
                <a:cs typeface="Times New Roman"/>
              </a:rPr>
              <a:t>5.3. Kredi Kartı Yenileme Ücreti </a:t>
            </a:r>
          </a:p>
          <a:p>
            <a:pPr>
              <a:spcBef>
                <a:spcPts val="0"/>
              </a:spcBef>
              <a:spcAft>
                <a:spcPts val="0"/>
              </a:spcAft>
            </a:pPr>
            <a:endParaRPr lang="tr-TR" sz="1400" dirty="0">
              <a:latin typeface="Times New Roman"/>
              <a:cs typeface="Times New Roman"/>
            </a:endParaRPr>
          </a:p>
        </p:txBody>
      </p:sp>
      <p:sp>
        <p:nvSpPr>
          <p:cNvPr id="4" name="Footer Placeholder 3"/>
          <p:cNvSpPr>
            <a:spLocks noGrp="1"/>
          </p:cNvSpPr>
          <p:nvPr>
            <p:ph type="ftr" sz="quarter" idx="11"/>
          </p:nvPr>
        </p:nvSpPr>
        <p:spPr/>
        <p:txBody>
          <a:bodyPr/>
          <a:lstStyle/>
          <a:p>
            <a:r>
              <a:rPr lang="tr-TR" b="0" dirty="0" smtClean="0">
                <a:latin typeface="Times New Roman"/>
                <a:cs typeface="Times New Roman"/>
              </a:rPr>
              <a:t>Yeşim M. Atamer, İstanbul Bilgi Üniversitesi</a:t>
            </a:r>
            <a:endParaRPr lang="tr-TR" b="0" dirty="0">
              <a:latin typeface="Times New Roman"/>
              <a:cs typeface="Times New Roman"/>
            </a:endParaRPr>
          </a:p>
        </p:txBody>
      </p:sp>
      <p:sp>
        <p:nvSpPr>
          <p:cNvPr id="5" name="Slide Number Placeholder 4"/>
          <p:cNvSpPr>
            <a:spLocks noGrp="1"/>
          </p:cNvSpPr>
          <p:nvPr>
            <p:ph type="sldNum" sz="quarter" idx="12"/>
          </p:nvPr>
        </p:nvSpPr>
        <p:spPr/>
        <p:txBody>
          <a:bodyPr/>
          <a:lstStyle/>
          <a:p>
            <a:fld id="{76B25579-2A21-6840-89FE-32CD91902703}" type="slidenum">
              <a:rPr lang="tr-TR" smtClean="0"/>
              <a:t>29</a:t>
            </a:fld>
            <a:endParaRPr lang="tr-TR"/>
          </a:p>
        </p:txBody>
      </p:sp>
    </p:spTree>
    <p:extLst>
      <p:ext uri="{BB962C8B-B14F-4D97-AF65-F5344CB8AC3E}">
        <p14:creationId xmlns:p14="http://schemas.microsoft.com/office/powerpoint/2010/main" val="2179160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tr-TR" b="0" dirty="0" smtClean="0">
                <a:solidFill>
                  <a:srgbClr val="454545"/>
                </a:solidFill>
                <a:latin typeface="Cambria" charset="0"/>
              </a:rPr>
              <a:t>Yeşim </a:t>
            </a:r>
            <a:r>
              <a:rPr lang="tr-TR" b="0" dirty="0">
                <a:solidFill>
                  <a:srgbClr val="454545"/>
                </a:solidFill>
                <a:latin typeface="Cambria" charset="0"/>
              </a:rPr>
              <a:t>M. Atamer, İstanbul Bilgi Üniversitesi</a:t>
            </a:r>
            <a:endParaRPr lang="en-US" b="0" dirty="0">
              <a:solidFill>
                <a:srgbClr val="454545"/>
              </a:solidFill>
              <a:latin typeface="Cambria" charset="0"/>
            </a:endParaRPr>
          </a:p>
        </p:txBody>
      </p:sp>
      <p:sp>
        <p:nvSpPr>
          <p:cNvPr id="8195" name="Rectangle 2"/>
          <p:cNvSpPr>
            <a:spLocks noGrp="1" noChangeArrowheads="1"/>
          </p:cNvSpPr>
          <p:nvPr>
            <p:ph type="title" idx="4294967295"/>
          </p:nvPr>
        </p:nvSpPr>
        <p:spPr>
          <a:xfrm>
            <a:off x="554836" y="190500"/>
            <a:ext cx="7006427" cy="1527175"/>
          </a:xfrm>
        </p:spPr>
        <p:txBody>
          <a:bodyPr/>
          <a:lstStyle/>
          <a:p>
            <a:pPr eaLnBrk="1" hangingPunct="1"/>
            <a:r>
              <a:rPr sz="3600" noProof="1">
                <a:latin typeface="Cambria" charset="0"/>
              </a:rPr>
              <a:t>Sözle</a:t>
            </a:r>
            <a:r>
              <a:rPr lang="tr-TR" sz="3600" dirty="0">
                <a:latin typeface="Cambria" charset="0"/>
              </a:rPr>
              <a:t>ş</a:t>
            </a:r>
            <a:r>
              <a:rPr sz="3600" noProof="1">
                <a:latin typeface="Cambria" charset="0"/>
              </a:rPr>
              <a:t>menin Diyalekti</a:t>
            </a:r>
            <a:r>
              <a:rPr lang="tr-TR" sz="3600" dirty="0">
                <a:latin typeface="Cambria" charset="0"/>
              </a:rPr>
              <a:t>ğ</a:t>
            </a:r>
            <a:r>
              <a:rPr sz="3600" noProof="1">
                <a:latin typeface="Cambria" charset="0"/>
              </a:rPr>
              <a:t>i: </a:t>
            </a:r>
            <a:r>
              <a:rPr sz="3600" noProof="1">
                <a:latin typeface="Cambria" charset="0"/>
              </a:rPr>
              <a:t>Özgürlük </a:t>
            </a:r>
            <a:r>
              <a:rPr sz="3600" noProof="1" smtClean="0">
                <a:latin typeface="Cambria" charset="0"/>
              </a:rPr>
              <a:t>Kar</a:t>
            </a:r>
            <a:r>
              <a:rPr lang="tr-TR" noProof="1" smtClean="0">
                <a:latin typeface="Cambria" charset="0"/>
              </a:rPr>
              <a:t>şıs</a:t>
            </a:r>
            <a:r>
              <a:rPr lang="tr-TR" sz="3600" dirty="0" smtClean="0">
                <a:latin typeface="Cambria" charset="0"/>
              </a:rPr>
              <a:t>ı</a:t>
            </a:r>
            <a:r>
              <a:rPr sz="3600" noProof="1" smtClean="0">
                <a:latin typeface="Cambria" charset="0"/>
              </a:rPr>
              <a:t>nda </a:t>
            </a:r>
            <a:r>
              <a:rPr sz="3600" noProof="1">
                <a:latin typeface="Cambria" charset="0"/>
              </a:rPr>
              <a:t>E</a:t>
            </a:r>
            <a:r>
              <a:rPr lang="tr-TR" sz="3600" dirty="0">
                <a:latin typeface="Cambria" charset="0"/>
              </a:rPr>
              <a:t>ş</a:t>
            </a:r>
            <a:r>
              <a:rPr sz="3600" noProof="1">
                <a:latin typeface="Cambria" charset="0"/>
              </a:rPr>
              <a:t>itlik</a:t>
            </a:r>
            <a:endParaRPr lang="en-US" sz="3600" dirty="0">
              <a:latin typeface="Cambria" charset="0"/>
            </a:endParaRPr>
          </a:p>
        </p:txBody>
      </p:sp>
      <p:sp>
        <p:nvSpPr>
          <p:cNvPr id="8196" name="Rectangle 3"/>
          <p:cNvSpPr>
            <a:spLocks noGrp="1" noChangeArrowheads="1"/>
          </p:cNvSpPr>
          <p:nvPr>
            <p:ph type="body" idx="4294967295"/>
          </p:nvPr>
        </p:nvSpPr>
        <p:spPr>
          <a:xfrm>
            <a:off x="727451" y="1905000"/>
            <a:ext cx="7471787" cy="4114800"/>
          </a:xfrm>
        </p:spPr>
        <p:txBody>
          <a:bodyPr>
            <a:normAutofit/>
          </a:bodyPr>
          <a:lstStyle/>
          <a:p>
            <a:pPr eaLnBrk="1" hangingPunct="1">
              <a:lnSpc>
                <a:spcPct val="80000"/>
              </a:lnSpc>
            </a:pPr>
            <a:r>
              <a:rPr lang="tr-TR" sz="2800" dirty="0">
                <a:latin typeface="Cambria" charset="0"/>
              </a:rPr>
              <a:t>SORUN: </a:t>
            </a:r>
            <a:r>
              <a:rPr lang="tr-TR" sz="2800" dirty="0" smtClean="0">
                <a:latin typeface="Cambria" charset="0"/>
              </a:rPr>
              <a:t>Bazen sınırsız </a:t>
            </a:r>
            <a:r>
              <a:rPr lang="tr-TR" sz="2800" dirty="0">
                <a:latin typeface="Cambria" charset="0"/>
              </a:rPr>
              <a:t>özgürlük adil olmayan sözleşmelerin kurulmasına araç </a:t>
            </a:r>
            <a:r>
              <a:rPr lang="tr-TR" sz="2800" dirty="0" smtClean="0">
                <a:latin typeface="Cambria" charset="0"/>
              </a:rPr>
              <a:t>olmaktadır</a:t>
            </a:r>
            <a:endParaRPr lang="tr-TR" sz="2800" dirty="0">
              <a:latin typeface="Cambria" charset="0"/>
            </a:endParaRPr>
          </a:p>
          <a:p>
            <a:pPr eaLnBrk="1" hangingPunct="1">
              <a:lnSpc>
                <a:spcPct val="80000"/>
              </a:lnSpc>
            </a:pPr>
            <a:r>
              <a:rPr lang="tr-TR" sz="2800" dirty="0">
                <a:latin typeface="Cambria" charset="0"/>
              </a:rPr>
              <a:t>ÇÖZÜM: </a:t>
            </a:r>
          </a:p>
          <a:p>
            <a:pPr lvl="1" eaLnBrk="1" hangingPunct="1">
              <a:lnSpc>
                <a:spcPct val="80000"/>
              </a:lnSpc>
            </a:pPr>
            <a:r>
              <a:rPr lang="tr-TR" sz="2400" dirty="0">
                <a:latin typeface="Cambria" charset="0"/>
              </a:rPr>
              <a:t>Liberal ekonomilerde sözleşme adaletinin teminatı: </a:t>
            </a:r>
            <a:r>
              <a:rPr lang="tr-TR" sz="2400" u="sng" dirty="0">
                <a:latin typeface="Cambria" charset="0"/>
              </a:rPr>
              <a:t>Rekabet</a:t>
            </a:r>
            <a:r>
              <a:rPr lang="tr-TR" sz="2400" dirty="0">
                <a:latin typeface="Cambria" charset="0"/>
              </a:rPr>
              <a:t> (Arz tarafında müdahale)</a:t>
            </a:r>
          </a:p>
          <a:p>
            <a:pPr lvl="1" eaLnBrk="1" hangingPunct="1">
              <a:lnSpc>
                <a:spcPct val="80000"/>
              </a:lnSpc>
            </a:pPr>
            <a:r>
              <a:rPr lang="tr-TR" sz="2400" dirty="0">
                <a:latin typeface="Cambria" charset="0"/>
              </a:rPr>
              <a:t>Sözleşme adaletini temin amacıyla zayıf olan tarafın güçlendirilmesi: </a:t>
            </a:r>
            <a:r>
              <a:rPr lang="tr-TR" sz="2400" u="sng" dirty="0">
                <a:latin typeface="Cambria" charset="0"/>
              </a:rPr>
              <a:t>Bilgilendirme</a:t>
            </a:r>
            <a:r>
              <a:rPr lang="tr-TR" sz="2400" dirty="0">
                <a:latin typeface="Cambria" charset="0"/>
              </a:rPr>
              <a:t> (Talep tarafında kuvvetlendirme)</a:t>
            </a:r>
          </a:p>
          <a:p>
            <a:pPr lvl="1" eaLnBrk="1" hangingPunct="1">
              <a:lnSpc>
                <a:spcPct val="80000"/>
              </a:lnSpc>
            </a:pPr>
            <a:r>
              <a:rPr lang="tr-TR" sz="2400" dirty="0">
                <a:latin typeface="Cambria" charset="0"/>
              </a:rPr>
              <a:t>Son çare: Emredici hukuk kuralları ve hakimin sözleşmeye müdahalesi </a:t>
            </a:r>
          </a:p>
        </p:txBody>
      </p:sp>
      <p:sp>
        <p:nvSpPr>
          <p:cNvPr id="2" name="Slide Number Placeholder 1"/>
          <p:cNvSpPr>
            <a:spLocks noGrp="1"/>
          </p:cNvSpPr>
          <p:nvPr>
            <p:ph type="sldNum" sz="quarter" idx="12"/>
          </p:nvPr>
        </p:nvSpPr>
        <p:spPr/>
        <p:txBody>
          <a:bodyPr/>
          <a:lstStyle/>
          <a:p>
            <a:fld id="{96D22FA4-ED46-0C4A-854F-6D1B6CC71582}" type="slidenum">
              <a:rPr lang="en-US" smtClean="0"/>
              <a:t>3</a:t>
            </a:fld>
            <a:endParaRPr lang="en-US"/>
          </a:p>
        </p:txBody>
      </p:sp>
    </p:spTree>
    <p:extLst>
      <p:ext uri="{BB962C8B-B14F-4D97-AF65-F5344CB8AC3E}">
        <p14:creationId xmlns:p14="http://schemas.microsoft.com/office/powerpoint/2010/main" val="31396275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200" dirty="0" smtClean="0">
                <a:latin typeface="Times New Roman"/>
                <a:cs typeface="Times New Roman"/>
              </a:rPr>
              <a:t>Ücretlendirilebilir </a:t>
            </a:r>
            <a:r>
              <a:rPr lang="tr-TR" sz="3200" dirty="0">
                <a:latin typeface="Times New Roman"/>
                <a:cs typeface="Times New Roman"/>
              </a:rPr>
              <a:t>Bir Hizmetin </a:t>
            </a:r>
            <a:r>
              <a:rPr lang="tr-TR" sz="3200" dirty="0" smtClean="0">
                <a:latin typeface="Times New Roman"/>
                <a:cs typeface="Times New Roman"/>
              </a:rPr>
              <a:t>Ücreti </a:t>
            </a:r>
            <a:r>
              <a:rPr lang="tr-TR" sz="3200" dirty="0">
                <a:latin typeface="Times New Roman"/>
                <a:cs typeface="Times New Roman"/>
              </a:rPr>
              <a:t>Nasıl Belirlenmelidir?</a:t>
            </a:r>
          </a:p>
        </p:txBody>
      </p:sp>
      <p:sp>
        <p:nvSpPr>
          <p:cNvPr id="3" name="Content Placeholder 2"/>
          <p:cNvSpPr>
            <a:spLocks noGrp="1"/>
          </p:cNvSpPr>
          <p:nvPr>
            <p:ph idx="1"/>
          </p:nvPr>
        </p:nvSpPr>
        <p:spPr>
          <a:xfrm>
            <a:off x="457199" y="2209800"/>
            <a:ext cx="8399058" cy="3916363"/>
          </a:xfrm>
        </p:spPr>
        <p:txBody>
          <a:bodyPr>
            <a:normAutofit fontScale="92500" lnSpcReduction="10000"/>
          </a:bodyPr>
          <a:lstStyle/>
          <a:p>
            <a:pPr>
              <a:buFont typeface="Wingdings" panose="05000000000000000000" pitchFamily="2" charset="2"/>
              <a:buChar char="q"/>
            </a:pPr>
            <a:r>
              <a:rPr lang="tr-TR" sz="3200" b="1" dirty="0">
                <a:latin typeface="Times New Roman"/>
                <a:cs typeface="Times New Roman"/>
              </a:rPr>
              <a:t>Kural</a:t>
            </a:r>
            <a:r>
              <a:rPr lang="tr-TR" sz="3200" dirty="0">
                <a:latin typeface="Times New Roman"/>
                <a:cs typeface="Times New Roman"/>
              </a:rPr>
              <a:t>: Serbest piyasa ekonomisinde fiyat belirleme serbestisi vardır. </a:t>
            </a:r>
          </a:p>
          <a:p>
            <a:pPr>
              <a:buFont typeface="Wingdings" panose="05000000000000000000" pitchFamily="2" charset="2"/>
              <a:buChar char="q"/>
            </a:pPr>
            <a:r>
              <a:rPr lang="tr-TR" sz="3200" b="1" dirty="0">
                <a:latin typeface="Times New Roman"/>
                <a:cs typeface="Times New Roman"/>
              </a:rPr>
              <a:t>Önkoşul</a:t>
            </a:r>
            <a:r>
              <a:rPr lang="tr-TR" sz="3200" dirty="0">
                <a:latin typeface="Times New Roman"/>
                <a:cs typeface="Times New Roman"/>
              </a:rPr>
              <a:t>: İlgili pazarda rekabetin var olması.</a:t>
            </a:r>
          </a:p>
          <a:p>
            <a:pPr>
              <a:buFont typeface="Wingdings" panose="05000000000000000000" pitchFamily="2" charset="2"/>
              <a:buChar char="q"/>
            </a:pPr>
            <a:r>
              <a:rPr lang="tr-TR" sz="3200" b="1" dirty="0">
                <a:latin typeface="Times New Roman"/>
                <a:cs typeface="Times New Roman"/>
              </a:rPr>
              <a:t>Denetim</a:t>
            </a:r>
            <a:r>
              <a:rPr lang="tr-TR" sz="3200" dirty="0">
                <a:latin typeface="Times New Roman"/>
                <a:cs typeface="Times New Roman"/>
              </a:rPr>
              <a:t>:</a:t>
            </a:r>
          </a:p>
          <a:p>
            <a:pPr lvl="1"/>
            <a:r>
              <a:rPr lang="tr-TR" sz="2800" dirty="0">
                <a:latin typeface="Times New Roman"/>
                <a:cs typeface="Times New Roman"/>
              </a:rPr>
              <a:t>Rekabet Kurulu bu denetimi yapmakta asli yetkili organdır. </a:t>
            </a:r>
          </a:p>
          <a:p>
            <a:pPr lvl="1"/>
            <a:r>
              <a:rPr lang="tr-TR" sz="2800" dirty="0">
                <a:latin typeface="Times New Roman"/>
                <a:cs typeface="Times New Roman"/>
              </a:rPr>
              <a:t>Bankaların ücretleri belirlemede uyumlu eylem içinde olduğu tespit edilirse para cezaları ile müdahale gerekir. </a:t>
            </a:r>
          </a:p>
        </p:txBody>
      </p:sp>
      <p:sp>
        <p:nvSpPr>
          <p:cNvPr id="4" name="Footer Placeholder 3"/>
          <p:cNvSpPr>
            <a:spLocks noGrp="1"/>
          </p:cNvSpPr>
          <p:nvPr>
            <p:ph type="ftr" sz="quarter" idx="11"/>
          </p:nvPr>
        </p:nvSpPr>
        <p:spPr/>
        <p:txBody>
          <a:bodyPr/>
          <a:lstStyle/>
          <a:p>
            <a:r>
              <a:rPr lang="tr-TR" b="0" dirty="0" smtClean="0">
                <a:latin typeface="Times New Roman"/>
                <a:cs typeface="Times New Roman"/>
              </a:rPr>
              <a:t>Yeşim M. Atamer, İstanbul Bilgi Üniversitesi</a:t>
            </a:r>
            <a:endParaRPr lang="tr-TR" b="0" dirty="0">
              <a:latin typeface="Times New Roman"/>
              <a:cs typeface="Times New Roman"/>
            </a:endParaRPr>
          </a:p>
        </p:txBody>
      </p:sp>
      <p:sp>
        <p:nvSpPr>
          <p:cNvPr id="5" name="Slide Number Placeholder 4"/>
          <p:cNvSpPr>
            <a:spLocks noGrp="1"/>
          </p:cNvSpPr>
          <p:nvPr>
            <p:ph type="sldNum" sz="quarter" idx="12"/>
          </p:nvPr>
        </p:nvSpPr>
        <p:spPr/>
        <p:txBody>
          <a:bodyPr/>
          <a:lstStyle/>
          <a:p>
            <a:fld id="{76B25579-2A21-6840-89FE-32CD91902703}" type="slidenum">
              <a:rPr lang="tr-TR" smtClean="0"/>
              <a:t>30</a:t>
            </a:fld>
            <a:endParaRPr lang="tr-TR"/>
          </a:p>
        </p:txBody>
      </p:sp>
    </p:spTree>
    <p:extLst>
      <p:ext uri="{BB962C8B-B14F-4D97-AF65-F5344CB8AC3E}">
        <p14:creationId xmlns:p14="http://schemas.microsoft.com/office/powerpoint/2010/main" val="8768942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200" dirty="0" smtClean="0">
                <a:latin typeface="Times New Roman"/>
                <a:cs typeface="Times New Roman"/>
              </a:rPr>
              <a:t>Sürekli </a:t>
            </a:r>
            <a:r>
              <a:rPr lang="tr-TR" sz="3200" dirty="0" err="1" smtClean="0">
                <a:latin typeface="Times New Roman"/>
                <a:cs typeface="Times New Roman"/>
              </a:rPr>
              <a:t>Edimli</a:t>
            </a:r>
            <a:r>
              <a:rPr lang="tr-TR" sz="3200" dirty="0" smtClean="0">
                <a:latin typeface="Times New Roman"/>
                <a:cs typeface="Times New Roman"/>
              </a:rPr>
              <a:t> Sözleşmelerde Ücret Belirlemeleri</a:t>
            </a:r>
            <a:endParaRPr lang="tr-TR" sz="3200" dirty="0">
              <a:latin typeface="Times New Roman"/>
              <a:cs typeface="Times New Roman"/>
            </a:endParaRPr>
          </a:p>
        </p:txBody>
      </p:sp>
      <p:sp>
        <p:nvSpPr>
          <p:cNvPr id="3" name="Content Placeholder 2"/>
          <p:cNvSpPr>
            <a:spLocks noGrp="1"/>
          </p:cNvSpPr>
          <p:nvPr>
            <p:ph idx="1"/>
          </p:nvPr>
        </p:nvSpPr>
        <p:spPr>
          <a:xfrm>
            <a:off x="457199" y="2209800"/>
            <a:ext cx="8399058" cy="4146550"/>
          </a:xfrm>
        </p:spPr>
        <p:txBody>
          <a:bodyPr>
            <a:noAutofit/>
          </a:bodyPr>
          <a:lstStyle/>
          <a:p>
            <a:pPr>
              <a:buFont typeface="Wingdings" panose="05000000000000000000" pitchFamily="2" charset="2"/>
              <a:buChar char="q"/>
            </a:pPr>
            <a:r>
              <a:rPr lang="tr-TR" sz="1200" b="1" noProof="0" dirty="0" smtClean="0">
                <a:latin typeface="Times New Roman"/>
                <a:cs typeface="Times New Roman"/>
              </a:rPr>
              <a:t>Sorun: </a:t>
            </a:r>
            <a:r>
              <a:rPr lang="tr-TR" sz="1200" noProof="0" dirty="0" smtClean="0">
                <a:latin typeface="Times New Roman"/>
                <a:cs typeface="Times New Roman"/>
              </a:rPr>
              <a:t>Sürekli </a:t>
            </a:r>
            <a:r>
              <a:rPr lang="tr-TR" sz="1200" noProof="0" dirty="0" err="1" smtClean="0">
                <a:latin typeface="Times New Roman"/>
                <a:cs typeface="Times New Roman"/>
              </a:rPr>
              <a:t>edimli</a:t>
            </a:r>
            <a:r>
              <a:rPr lang="tr-TR" sz="1200" noProof="0" dirty="0" smtClean="0">
                <a:latin typeface="Times New Roman"/>
                <a:cs typeface="Times New Roman"/>
              </a:rPr>
              <a:t> sözleşmelerde, özellikle de bankacılık sözleşmelerinde fiyatlar rekabete rağmen yüksek seyredebilmektedir</a:t>
            </a:r>
            <a:endParaRPr lang="tr-TR" sz="1200" noProof="0" dirty="0" smtClean="0">
              <a:latin typeface="Times New Roman"/>
              <a:cs typeface="Times New Roman"/>
            </a:endParaRPr>
          </a:p>
          <a:p>
            <a:pPr>
              <a:buFont typeface="Wingdings" panose="05000000000000000000" pitchFamily="2" charset="2"/>
              <a:buChar char="q"/>
            </a:pPr>
            <a:r>
              <a:rPr lang="tr-TR" sz="1200" b="1" noProof="0" dirty="0" smtClean="0">
                <a:latin typeface="Times New Roman"/>
                <a:cs typeface="Times New Roman"/>
              </a:rPr>
              <a:t>Sebepleri</a:t>
            </a:r>
            <a:r>
              <a:rPr lang="tr-TR" sz="1200" noProof="0" dirty="0" smtClean="0">
                <a:latin typeface="Times New Roman"/>
                <a:cs typeface="Times New Roman"/>
              </a:rPr>
              <a:t>:</a:t>
            </a:r>
          </a:p>
          <a:p>
            <a:pPr lvl="1"/>
            <a:r>
              <a:rPr lang="tr-TR" sz="1100" noProof="0" dirty="0" smtClean="0">
                <a:latin typeface="Times New Roman"/>
                <a:cs typeface="Times New Roman"/>
              </a:rPr>
              <a:t>Müşterilerde banka tercihlerini belirleyen başka faktörler olması (maaş hesabı/kredi hesabı/kredi kartının bulunduğu banka ile çalışma güdüsü</a:t>
            </a:r>
            <a:r>
              <a:rPr lang="tr-TR" sz="1100" noProof="0" dirty="0" smtClean="0">
                <a:latin typeface="Times New Roman"/>
                <a:cs typeface="Times New Roman"/>
              </a:rPr>
              <a:t>) = fiyatın göz ardı edilmesi </a:t>
            </a:r>
            <a:endParaRPr lang="tr-TR" sz="1100" noProof="0" dirty="0" smtClean="0">
              <a:latin typeface="Times New Roman"/>
              <a:cs typeface="Times New Roman"/>
            </a:endParaRPr>
          </a:p>
          <a:p>
            <a:pPr lvl="1"/>
            <a:r>
              <a:rPr lang="tr-TR" sz="1100" noProof="0" dirty="0" smtClean="0">
                <a:latin typeface="Times New Roman"/>
                <a:cs typeface="Times New Roman"/>
              </a:rPr>
              <a:t>Müşterinin bütün hesaplarının olduğu bankayı değiştirmesinin “maliyetli” olması (</a:t>
            </a:r>
            <a:r>
              <a:rPr lang="tr-TR" sz="1100" i="1" noProof="0" dirty="0" err="1" smtClean="0">
                <a:latin typeface="Times New Roman"/>
                <a:cs typeface="Times New Roman"/>
              </a:rPr>
              <a:t>switching</a:t>
            </a:r>
            <a:r>
              <a:rPr lang="tr-TR" sz="1100" i="1" noProof="0" dirty="0" smtClean="0">
                <a:latin typeface="Times New Roman"/>
                <a:cs typeface="Times New Roman"/>
              </a:rPr>
              <a:t> </a:t>
            </a:r>
            <a:r>
              <a:rPr lang="tr-TR" sz="1100" i="1" noProof="0" dirty="0" err="1" smtClean="0">
                <a:latin typeface="Times New Roman"/>
                <a:cs typeface="Times New Roman"/>
              </a:rPr>
              <a:t>cost</a:t>
            </a:r>
            <a:r>
              <a:rPr lang="tr-TR" sz="1100" noProof="0" dirty="0" smtClean="0">
                <a:latin typeface="Times New Roman"/>
                <a:cs typeface="Times New Roman"/>
              </a:rPr>
              <a:t>) </a:t>
            </a:r>
            <a:r>
              <a:rPr lang="tr-TR" sz="1100" noProof="0" dirty="0" smtClean="0">
                <a:latin typeface="Times New Roman"/>
                <a:cs typeface="Times New Roman"/>
              </a:rPr>
              <a:t>fenomeni = fiyatın yüksek olmasına rağmen sözleşmeyi sonlandırmama</a:t>
            </a:r>
          </a:p>
          <a:p>
            <a:pPr lvl="1"/>
            <a:r>
              <a:rPr lang="tr-TR" sz="1100" dirty="0" smtClean="0">
                <a:cs typeface="Times New Roman"/>
              </a:rPr>
              <a:t>Müşterinin sözleşmeyi kurarken bazı fiyatların kendisine ne ölçüde uygulanacağını doğru tartmaması dolayısıyla yanlış sözleşmeyi akdetmesi = fiyatın göz ardı edilmesi</a:t>
            </a:r>
          </a:p>
          <a:p>
            <a:pPr lvl="1"/>
            <a:r>
              <a:rPr lang="tr-TR" sz="1100" dirty="0" smtClean="0">
                <a:cs typeface="Times New Roman"/>
              </a:rPr>
              <a:t>Sürekli </a:t>
            </a:r>
            <a:r>
              <a:rPr lang="tr-TR" sz="1100" dirty="0" err="1" smtClean="0">
                <a:cs typeface="Times New Roman"/>
              </a:rPr>
              <a:t>edimli</a:t>
            </a:r>
            <a:r>
              <a:rPr lang="tr-TR" sz="1100" dirty="0" smtClean="0">
                <a:cs typeface="Times New Roman"/>
              </a:rPr>
              <a:t> sözleşmelerin sık akdedilmemesi nedeniyle müşterilerin </a:t>
            </a:r>
            <a:r>
              <a:rPr lang="tr-TR" sz="1100" dirty="0" err="1" smtClean="0">
                <a:cs typeface="Times New Roman"/>
              </a:rPr>
              <a:t>örn</a:t>
            </a:r>
            <a:r>
              <a:rPr lang="tr-TR" sz="1100" dirty="0" smtClean="0">
                <a:cs typeface="Times New Roman"/>
              </a:rPr>
              <a:t>. Bankaları “cezalandırma</a:t>
            </a:r>
            <a:r>
              <a:rPr lang="tr-TR" sz="1100" dirty="0">
                <a:cs typeface="Times New Roman"/>
              </a:rPr>
              <a:t>”</a:t>
            </a:r>
            <a:r>
              <a:rPr lang="tr-TR" sz="1100" dirty="0" smtClean="0">
                <a:cs typeface="Times New Roman"/>
              </a:rPr>
              <a:t> imkanının sınırlı olması </a:t>
            </a:r>
            <a:endParaRPr lang="tr-TR" sz="1100" noProof="0" dirty="0" smtClean="0">
              <a:cs typeface="Times New Roman"/>
            </a:endParaRPr>
          </a:p>
          <a:p>
            <a:pPr>
              <a:buFont typeface="Wingdings" panose="05000000000000000000" pitchFamily="2" charset="2"/>
              <a:buChar char="q"/>
            </a:pPr>
            <a:r>
              <a:rPr lang="tr-TR" sz="1200" b="1" noProof="0" dirty="0" smtClean="0">
                <a:latin typeface="Times New Roman"/>
                <a:cs typeface="Times New Roman"/>
              </a:rPr>
              <a:t>Olası çözümler</a:t>
            </a:r>
            <a:r>
              <a:rPr lang="tr-TR" sz="1200" noProof="0" dirty="0" smtClean="0">
                <a:latin typeface="Times New Roman"/>
                <a:cs typeface="Times New Roman"/>
              </a:rPr>
              <a:t>:</a:t>
            </a:r>
            <a:endParaRPr lang="tr-TR" sz="1200" noProof="0" dirty="0" smtClean="0">
              <a:latin typeface="Times New Roman"/>
              <a:cs typeface="Times New Roman"/>
            </a:endParaRPr>
          </a:p>
          <a:p>
            <a:pPr lvl="1"/>
            <a:r>
              <a:rPr lang="tr-TR" sz="1100" noProof="0" dirty="0" smtClean="0">
                <a:latin typeface="Times New Roman"/>
                <a:cs typeface="Times New Roman"/>
              </a:rPr>
              <a:t>Rekabeti artırıcı önlemler almak: </a:t>
            </a:r>
          </a:p>
          <a:p>
            <a:pPr lvl="2"/>
            <a:r>
              <a:rPr lang="tr-TR" sz="1100" noProof="0" dirty="0" smtClean="0">
                <a:latin typeface="Times New Roman"/>
                <a:cs typeface="Times New Roman"/>
              </a:rPr>
              <a:t>banka değiştirmeyi kolaylaştırmak, </a:t>
            </a:r>
            <a:r>
              <a:rPr lang="tr-TR" sz="1100" noProof="0" dirty="0" err="1" smtClean="0">
                <a:latin typeface="Times New Roman"/>
                <a:cs typeface="Times New Roman"/>
              </a:rPr>
              <a:t>örn</a:t>
            </a:r>
            <a:r>
              <a:rPr lang="tr-TR" sz="1100" noProof="0" dirty="0" smtClean="0">
                <a:latin typeface="Times New Roman"/>
                <a:cs typeface="Times New Roman"/>
              </a:rPr>
              <a:t>. aynı hesap numaraları ile geçiş imkanı tanımak; bankaların bu tür “fesih paketleri” sunmaya yasal olarak zorlanması </a:t>
            </a:r>
          </a:p>
          <a:p>
            <a:pPr lvl="2"/>
            <a:r>
              <a:rPr lang="tr-TR" sz="1100" dirty="0" smtClean="0">
                <a:latin typeface="Times New Roman"/>
                <a:cs typeface="Times New Roman"/>
              </a:rPr>
              <a:t>23 Temmuz 2014: Banka hesaplarına ilişkin ücretlerin mukayesesi, banka değiştirme ve temel özelliklere sahip bir hesaba </a:t>
            </a:r>
            <a:r>
              <a:rPr lang="tr-TR" sz="1100" dirty="0" err="1" smtClean="0">
                <a:latin typeface="Times New Roman"/>
                <a:cs typeface="Times New Roman"/>
              </a:rPr>
              <a:t>ulaşabilirlik</a:t>
            </a:r>
            <a:r>
              <a:rPr lang="tr-TR" sz="1100" dirty="0" smtClean="0">
                <a:latin typeface="Times New Roman"/>
                <a:cs typeface="Times New Roman"/>
              </a:rPr>
              <a:t> hakkında AB yönergesi (</a:t>
            </a:r>
            <a:r>
              <a:rPr lang="tr-TR" sz="1100" i="1" dirty="0" smtClean="0">
                <a:latin typeface="Times New Roman"/>
                <a:cs typeface="Times New Roman"/>
              </a:rPr>
              <a:t>Directive 2014/92/EU on </a:t>
            </a:r>
            <a:r>
              <a:rPr lang="tr-TR" sz="1100" i="1" dirty="0" err="1">
                <a:latin typeface="Times New Roman"/>
                <a:cs typeface="Times New Roman"/>
              </a:rPr>
              <a:t>the</a:t>
            </a:r>
            <a:r>
              <a:rPr lang="tr-TR" sz="1100" i="1" dirty="0">
                <a:latin typeface="Times New Roman"/>
                <a:cs typeface="Times New Roman"/>
              </a:rPr>
              <a:t> </a:t>
            </a:r>
            <a:r>
              <a:rPr lang="tr-TR" sz="1100" i="1" dirty="0" err="1">
                <a:latin typeface="Times New Roman"/>
                <a:cs typeface="Times New Roman"/>
              </a:rPr>
              <a:t>comparability</a:t>
            </a:r>
            <a:r>
              <a:rPr lang="tr-TR" sz="1100" i="1" dirty="0">
                <a:latin typeface="Times New Roman"/>
                <a:cs typeface="Times New Roman"/>
              </a:rPr>
              <a:t> of </a:t>
            </a:r>
            <a:r>
              <a:rPr lang="tr-TR" sz="1100" i="1" dirty="0" err="1">
                <a:latin typeface="Times New Roman"/>
                <a:cs typeface="Times New Roman"/>
              </a:rPr>
              <a:t>fees</a:t>
            </a:r>
            <a:r>
              <a:rPr lang="tr-TR" sz="1100" i="1" dirty="0">
                <a:latin typeface="Times New Roman"/>
                <a:cs typeface="Times New Roman"/>
              </a:rPr>
              <a:t> </a:t>
            </a:r>
            <a:r>
              <a:rPr lang="tr-TR" sz="1100" i="1" dirty="0" err="1">
                <a:latin typeface="Times New Roman"/>
                <a:cs typeface="Times New Roman"/>
              </a:rPr>
              <a:t>related</a:t>
            </a:r>
            <a:r>
              <a:rPr lang="tr-TR" sz="1100" i="1" dirty="0">
                <a:latin typeface="Times New Roman"/>
                <a:cs typeface="Times New Roman"/>
              </a:rPr>
              <a:t> </a:t>
            </a:r>
            <a:r>
              <a:rPr lang="tr-TR" sz="1100" i="1" dirty="0" err="1">
                <a:latin typeface="Times New Roman"/>
                <a:cs typeface="Times New Roman"/>
              </a:rPr>
              <a:t>to</a:t>
            </a:r>
            <a:r>
              <a:rPr lang="tr-TR" sz="1100" i="1" dirty="0">
                <a:latin typeface="Times New Roman"/>
                <a:cs typeface="Times New Roman"/>
              </a:rPr>
              <a:t> </a:t>
            </a:r>
            <a:r>
              <a:rPr lang="tr-TR" sz="1100" i="1" dirty="0" err="1">
                <a:latin typeface="Times New Roman"/>
                <a:cs typeface="Times New Roman"/>
              </a:rPr>
              <a:t>payment</a:t>
            </a:r>
            <a:r>
              <a:rPr lang="tr-TR" sz="1100" i="1" dirty="0">
                <a:latin typeface="Times New Roman"/>
                <a:cs typeface="Times New Roman"/>
              </a:rPr>
              <a:t> </a:t>
            </a:r>
            <a:r>
              <a:rPr lang="tr-TR" sz="1100" i="1" dirty="0" err="1">
                <a:latin typeface="Times New Roman"/>
                <a:cs typeface="Times New Roman"/>
              </a:rPr>
              <a:t>accounts</a:t>
            </a:r>
            <a:r>
              <a:rPr lang="tr-TR" sz="1100" i="1" dirty="0">
                <a:latin typeface="Times New Roman"/>
                <a:cs typeface="Times New Roman"/>
              </a:rPr>
              <a:t>, </a:t>
            </a:r>
            <a:r>
              <a:rPr lang="tr-TR" sz="1100" i="1" dirty="0" err="1">
                <a:latin typeface="Times New Roman"/>
                <a:cs typeface="Times New Roman"/>
              </a:rPr>
              <a:t>payment</a:t>
            </a:r>
            <a:r>
              <a:rPr lang="tr-TR" sz="1100" i="1" dirty="0">
                <a:latin typeface="Times New Roman"/>
                <a:cs typeface="Times New Roman"/>
              </a:rPr>
              <a:t> </a:t>
            </a:r>
            <a:r>
              <a:rPr lang="tr-TR" sz="1100" i="1" dirty="0" err="1">
                <a:latin typeface="Times New Roman"/>
                <a:cs typeface="Times New Roman"/>
              </a:rPr>
              <a:t>account</a:t>
            </a:r>
            <a:r>
              <a:rPr lang="tr-TR" sz="1100" i="1" dirty="0">
                <a:latin typeface="Times New Roman"/>
                <a:cs typeface="Times New Roman"/>
              </a:rPr>
              <a:t> </a:t>
            </a:r>
            <a:r>
              <a:rPr lang="tr-TR" sz="1100" i="1" dirty="0" err="1">
                <a:latin typeface="Times New Roman"/>
                <a:cs typeface="Times New Roman"/>
              </a:rPr>
              <a:t>switching</a:t>
            </a:r>
            <a:r>
              <a:rPr lang="tr-TR" sz="1100" i="1" dirty="0">
                <a:latin typeface="Times New Roman"/>
                <a:cs typeface="Times New Roman"/>
              </a:rPr>
              <a:t> </a:t>
            </a:r>
            <a:r>
              <a:rPr lang="tr-TR" sz="1100" i="1" dirty="0" err="1">
                <a:latin typeface="Times New Roman"/>
                <a:cs typeface="Times New Roman"/>
              </a:rPr>
              <a:t>and</a:t>
            </a:r>
            <a:r>
              <a:rPr lang="tr-TR" sz="1100" i="1" dirty="0">
                <a:latin typeface="Times New Roman"/>
                <a:cs typeface="Times New Roman"/>
              </a:rPr>
              <a:t> </a:t>
            </a:r>
            <a:r>
              <a:rPr lang="tr-TR" sz="1100" i="1" dirty="0" err="1">
                <a:latin typeface="Times New Roman"/>
                <a:cs typeface="Times New Roman"/>
              </a:rPr>
              <a:t>access</a:t>
            </a:r>
            <a:r>
              <a:rPr lang="tr-TR" sz="1100" i="1" dirty="0">
                <a:latin typeface="Times New Roman"/>
                <a:cs typeface="Times New Roman"/>
              </a:rPr>
              <a:t> </a:t>
            </a:r>
            <a:r>
              <a:rPr lang="tr-TR" sz="1100" i="1" dirty="0" err="1">
                <a:latin typeface="Times New Roman"/>
                <a:cs typeface="Times New Roman"/>
              </a:rPr>
              <a:t>to</a:t>
            </a:r>
            <a:r>
              <a:rPr lang="tr-TR" sz="1100" i="1" dirty="0">
                <a:latin typeface="Times New Roman"/>
                <a:cs typeface="Times New Roman"/>
              </a:rPr>
              <a:t> </a:t>
            </a:r>
            <a:r>
              <a:rPr lang="tr-TR" sz="1100" i="1" dirty="0" err="1">
                <a:latin typeface="Times New Roman"/>
                <a:cs typeface="Times New Roman"/>
              </a:rPr>
              <a:t>payment</a:t>
            </a:r>
            <a:r>
              <a:rPr lang="tr-TR" sz="1100" i="1" dirty="0">
                <a:latin typeface="Times New Roman"/>
                <a:cs typeface="Times New Roman"/>
              </a:rPr>
              <a:t> </a:t>
            </a:r>
            <a:r>
              <a:rPr lang="tr-TR" sz="1100" i="1" dirty="0" err="1">
                <a:latin typeface="Times New Roman"/>
                <a:cs typeface="Times New Roman"/>
              </a:rPr>
              <a:t>accounts</a:t>
            </a:r>
            <a:r>
              <a:rPr lang="tr-TR" sz="1100" i="1" dirty="0">
                <a:latin typeface="Times New Roman"/>
                <a:cs typeface="Times New Roman"/>
              </a:rPr>
              <a:t> </a:t>
            </a:r>
            <a:r>
              <a:rPr lang="tr-TR" sz="1100" i="1" dirty="0" err="1">
                <a:latin typeface="Times New Roman"/>
                <a:cs typeface="Times New Roman"/>
              </a:rPr>
              <a:t>with</a:t>
            </a:r>
            <a:r>
              <a:rPr lang="tr-TR" sz="1100" i="1" dirty="0">
                <a:latin typeface="Times New Roman"/>
                <a:cs typeface="Times New Roman"/>
              </a:rPr>
              <a:t> </a:t>
            </a:r>
            <a:r>
              <a:rPr lang="tr-TR" sz="1100" i="1" dirty="0" err="1">
                <a:latin typeface="Times New Roman"/>
                <a:cs typeface="Times New Roman"/>
              </a:rPr>
              <a:t>basic</a:t>
            </a:r>
            <a:r>
              <a:rPr lang="tr-TR" sz="1100" i="1" dirty="0">
                <a:latin typeface="Times New Roman"/>
                <a:cs typeface="Times New Roman"/>
              </a:rPr>
              <a:t> </a:t>
            </a:r>
            <a:r>
              <a:rPr lang="tr-TR" sz="1100" i="1" dirty="0" err="1" smtClean="0">
                <a:latin typeface="Times New Roman"/>
                <a:cs typeface="Times New Roman"/>
              </a:rPr>
              <a:t>features</a:t>
            </a:r>
            <a:r>
              <a:rPr lang="tr-TR" sz="1100" dirty="0" smtClean="0">
                <a:latin typeface="Times New Roman"/>
                <a:cs typeface="Times New Roman"/>
              </a:rPr>
              <a:t>)</a:t>
            </a:r>
          </a:p>
          <a:p>
            <a:pPr lvl="2"/>
            <a:r>
              <a:rPr lang="tr-TR" sz="1100" dirty="0">
                <a:latin typeface="Times New Roman"/>
                <a:cs typeface="Times New Roman"/>
              </a:rPr>
              <a:t>Farklı müşteri paketleri sunmaya teşvik: müşteri paket tercihlerinde </a:t>
            </a:r>
            <a:r>
              <a:rPr lang="tr-TR" sz="1100" dirty="0" smtClean="0">
                <a:latin typeface="Times New Roman"/>
                <a:cs typeface="Times New Roman"/>
              </a:rPr>
              <a:t>bulunabilsin</a:t>
            </a:r>
            <a:endParaRPr lang="tr-TR" sz="1100" dirty="0">
              <a:latin typeface="Times New Roman"/>
              <a:cs typeface="Times New Roman"/>
            </a:endParaRPr>
          </a:p>
        </p:txBody>
      </p:sp>
      <p:sp>
        <p:nvSpPr>
          <p:cNvPr id="4" name="Footer Placeholder 3"/>
          <p:cNvSpPr>
            <a:spLocks noGrp="1"/>
          </p:cNvSpPr>
          <p:nvPr>
            <p:ph type="ftr" sz="quarter" idx="11"/>
          </p:nvPr>
        </p:nvSpPr>
        <p:spPr/>
        <p:txBody>
          <a:bodyPr/>
          <a:lstStyle/>
          <a:p>
            <a:r>
              <a:rPr lang="tr-TR" b="0" dirty="0" smtClean="0">
                <a:latin typeface="Times New Roman"/>
                <a:cs typeface="Times New Roman"/>
              </a:rPr>
              <a:t>Yeşim M. Atamer, İstanbul Bilgi Üniversitesi</a:t>
            </a:r>
            <a:endParaRPr lang="tr-TR" b="0" dirty="0">
              <a:latin typeface="Times New Roman"/>
              <a:cs typeface="Times New Roman"/>
            </a:endParaRPr>
          </a:p>
        </p:txBody>
      </p:sp>
      <p:sp>
        <p:nvSpPr>
          <p:cNvPr id="5" name="Slide Number Placeholder 4"/>
          <p:cNvSpPr>
            <a:spLocks noGrp="1"/>
          </p:cNvSpPr>
          <p:nvPr>
            <p:ph type="sldNum" sz="quarter" idx="12"/>
          </p:nvPr>
        </p:nvSpPr>
        <p:spPr/>
        <p:txBody>
          <a:bodyPr/>
          <a:lstStyle/>
          <a:p>
            <a:fld id="{76B25579-2A21-6840-89FE-32CD91902703}" type="slidenum">
              <a:rPr lang="tr-TR" smtClean="0"/>
              <a:t>31</a:t>
            </a:fld>
            <a:endParaRPr lang="tr-TR"/>
          </a:p>
        </p:txBody>
      </p:sp>
    </p:spTree>
    <p:extLst>
      <p:ext uri="{BB962C8B-B14F-4D97-AF65-F5344CB8AC3E}">
        <p14:creationId xmlns:p14="http://schemas.microsoft.com/office/powerpoint/2010/main" val="3090340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tr-TR" b="0" dirty="0" smtClean="0">
                <a:solidFill>
                  <a:srgbClr val="454545"/>
                </a:solidFill>
                <a:latin typeface="Cambria" charset="0"/>
              </a:rPr>
              <a:t>Yeşim </a:t>
            </a:r>
            <a:r>
              <a:rPr lang="tr-TR" b="0" dirty="0">
                <a:solidFill>
                  <a:srgbClr val="454545"/>
                </a:solidFill>
                <a:latin typeface="Cambria" charset="0"/>
              </a:rPr>
              <a:t>M. Atamer, İstanbul Bilgi Üniversitesi</a:t>
            </a:r>
            <a:endParaRPr lang="en-US" b="0" dirty="0">
              <a:solidFill>
                <a:srgbClr val="454545"/>
              </a:solidFill>
              <a:latin typeface="Cambria" charset="0"/>
            </a:endParaRPr>
          </a:p>
        </p:txBody>
      </p:sp>
      <p:sp>
        <p:nvSpPr>
          <p:cNvPr id="9219" name="Rectangle 2"/>
          <p:cNvSpPr>
            <a:spLocks noGrp="1" noChangeArrowheads="1"/>
          </p:cNvSpPr>
          <p:nvPr>
            <p:ph type="title" idx="4294967295"/>
          </p:nvPr>
        </p:nvSpPr>
        <p:spPr>
          <a:xfrm>
            <a:off x="443868" y="190500"/>
            <a:ext cx="7188832" cy="1527175"/>
          </a:xfrm>
        </p:spPr>
        <p:txBody>
          <a:bodyPr/>
          <a:lstStyle/>
          <a:p>
            <a:pPr eaLnBrk="1" hangingPunct="1"/>
            <a:r>
              <a:rPr lang="tr-TR" sz="3800" dirty="0">
                <a:latin typeface="Cambria" charset="0"/>
              </a:rPr>
              <a:t>GİK denetiminde rekabetin olumlu rolü olabilir mi?</a:t>
            </a:r>
          </a:p>
        </p:txBody>
      </p:sp>
      <p:sp>
        <p:nvSpPr>
          <p:cNvPr id="9220" name="Rectangle 3"/>
          <p:cNvSpPr>
            <a:spLocks noGrp="1" noChangeArrowheads="1"/>
          </p:cNvSpPr>
          <p:nvPr>
            <p:ph type="body" idx="4294967295"/>
          </p:nvPr>
        </p:nvSpPr>
        <p:spPr>
          <a:xfrm>
            <a:off x="443868" y="1904999"/>
            <a:ext cx="7780029" cy="4340225"/>
          </a:xfrm>
        </p:spPr>
        <p:txBody>
          <a:bodyPr>
            <a:noAutofit/>
          </a:bodyPr>
          <a:lstStyle/>
          <a:p>
            <a:pPr marL="469900" indent="-469900" eaLnBrk="1" hangingPunct="1">
              <a:lnSpc>
                <a:spcPct val="80000"/>
              </a:lnSpc>
            </a:pPr>
            <a:r>
              <a:rPr lang="tr-TR" dirty="0">
                <a:latin typeface="Cambria" charset="0"/>
              </a:rPr>
              <a:t>Normal şartlarda bilinçli müşterinin kendisi için daha elverişli GİK sunan kişi ile sözleşme yapması </a:t>
            </a:r>
            <a:r>
              <a:rPr lang="tr-TR" dirty="0" smtClean="0">
                <a:latin typeface="Cambria" charset="0"/>
              </a:rPr>
              <a:t>beklenebilir mi?</a:t>
            </a:r>
            <a:endParaRPr lang="tr-TR" dirty="0">
              <a:latin typeface="Cambria" charset="0"/>
            </a:endParaRPr>
          </a:p>
          <a:p>
            <a:pPr marL="469900" indent="-469900">
              <a:lnSpc>
                <a:spcPct val="80000"/>
              </a:lnSpc>
            </a:pPr>
            <a:r>
              <a:rPr lang="tr-TR" dirty="0" smtClean="0">
                <a:latin typeface="Cambria" charset="0"/>
              </a:rPr>
              <a:t>Kural olarak hayır. Özellikle tüketicinin </a:t>
            </a:r>
          </a:p>
          <a:p>
            <a:pPr marL="698500" lvl="1" indent="-469900">
              <a:lnSpc>
                <a:spcPct val="80000"/>
              </a:lnSpc>
            </a:pPr>
            <a:r>
              <a:rPr lang="tr-TR" dirty="0" smtClean="0">
                <a:latin typeface="Cambria" charset="0"/>
              </a:rPr>
              <a:t>Daha elverişli </a:t>
            </a:r>
            <a:r>
              <a:rPr lang="tr-TR" dirty="0" err="1" smtClean="0">
                <a:latin typeface="Cambria" charset="0"/>
              </a:rPr>
              <a:t>GİK’i</a:t>
            </a:r>
            <a:r>
              <a:rPr lang="tr-TR" dirty="0" smtClean="0">
                <a:latin typeface="Cambria" charset="0"/>
              </a:rPr>
              <a:t> algılaması mümkün değildir, zira okumayacaktır</a:t>
            </a:r>
          </a:p>
          <a:p>
            <a:pPr marL="698500" lvl="1" indent="-469900">
              <a:lnSpc>
                <a:spcPct val="80000"/>
              </a:lnSpc>
            </a:pPr>
            <a:r>
              <a:rPr lang="tr-TR" dirty="0" err="1" smtClean="0">
                <a:latin typeface="Cambria" charset="0"/>
              </a:rPr>
              <a:t>GİK’i</a:t>
            </a:r>
            <a:r>
              <a:rPr lang="tr-TR" dirty="0" smtClean="0">
                <a:latin typeface="Cambria" charset="0"/>
              </a:rPr>
              <a:t> okumak için vakit ayırmasını beklemek rasyonel değildir</a:t>
            </a:r>
          </a:p>
          <a:p>
            <a:pPr marL="698500" lvl="1" indent="-469900">
              <a:lnSpc>
                <a:spcPct val="80000"/>
              </a:lnSpc>
            </a:pPr>
            <a:r>
              <a:rPr lang="tr-TR" dirty="0" smtClean="0">
                <a:latin typeface="Cambria" charset="0"/>
              </a:rPr>
              <a:t>GİK fiyat/</a:t>
            </a:r>
            <a:r>
              <a:rPr lang="tr-TR" dirty="0">
                <a:latin typeface="Cambria" charset="0"/>
              </a:rPr>
              <a:t>k</a:t>
            </a:r>
            <a:r>
              <a:rPr lang="tr-TR" dirty="0" smtClean="0">
                <a:latin typeface="Cambria" charset="0"/>
              </a:rPr>
              <a:t>alite gibi bir sinyal vazifesi görmez</a:t>
            </a:r>
          </a:p>
          <a:p>
            <a:pPr marL="469900" indent="-469900">
              <a:lnSpc>
                <a:spcPct val="80000"/>
              </a:lnSpc>
            </a:pPr>
            <a:r>
              <a:rPr lang="tr-TR" dirty="0" smtClean="0">
                <a:latin typeface="Cambria" charset="0"/>
              </a:rPr>
              <a:t>Dolayısıyla </a:t>
            </a:r>
            <a:r>
              <a:rPr lang="tr-TR" dirty="0">
                <a:latin typeface="Cambria" charset="0"/>
              </a:rPr>
              <a:t>GİK bir rekabet parametresi </a:t>
            </a:r>
            <a:r>
              <a:rPr lang="tr-TR" dirty="0" smtClean="0">
                <a:latin typeface="Cambria" charset="0"/>
              </a:rPr>
              <a:t>olmaktan çıkar: tüketiciye </a:t>
            </a:r>
            <a:r>
              <a:rPr lang="ja-JP" altLang="tr-TR" dirty="0">
                <a:latin typeface="Cambria" charset="0"/>
                <a:ea typeface="MS PMincho" charset="0"/>
                <a:cs typeface="MS PMincho" charset="0"/>
              </a:rPr>
              <a:t>“</a:t>
            </a:r>
            <a:r>
              <a:rPr lang="tr-TR" dirty="0" smtClean="0">
                <a:latin typeface="Cambria" charset="0"/>
              </a:rPr>
              <a:t>iyi</a:t>
            </a:r>
            <a:r>
              <a:rPr lang="ja-JP" altLang="tr-TR" dirty="0" smtClean="0">
                <a:latin typeface="Cambria" charset="0"/>
                <a:ea typeface="MS PMincho" charset="0"/>
                <a:cs typeface="MS PMincho" charset="0"/>
              </a:rPr>
              <a:t>”</a:t>
            </a:r>
            <a:r>
              <a:rPr lang="tr-TR" dirty="0" smtClean="0">
                <a:latin typeface="Cambria" charset="0"/>
              </a:rPr>
              <a:t>veya </a:t>
            </a:r>
            <a:r>
              <a:rPr lang="ja-JP" altLang="tr-TR" dirty="0">
                <a:latin typeface="Cambria" charset="0"/>
                <a:ea typeface="MS PMincho" charset="0"/>
                <a:cs typeface="MS PMincho" charset="0"/>
              </a:rPr>
              <a:t>“</a:t>
            </a:r>
            <a:r>
              <a:rPr lang="tr-TR" dirty="0" smtClean="0">
                <a:latin typeface="Cambria" charset="0"/>
              </a:rPr>
              <a:t>kötü</a:t>
            </a:r>
            <a:r>
              <a:rPr lang="ja-JP" altLang="tr-TR" dirty="0">
                <a:latin typeface="Cambria" charset="0"/>
                <a:ea typeface="MS PMincho" charset="0"/>
                <a:cs typeface="MS PMincho" charset="0"/>
              </a:rPr>
              <a:t>”</a:t>
            </a:r>
            <a:r>
              <a:rPr lang="tr-TR" dirty="0" smtClean="0">
                <a:latin typeface="Cambria" charset="0"/>
              </a:rPr>
              <a:t> GİK sunulması fark yaratmaz</a:t>
            </a:r>
            <a:endParaRPr lang="tr-TR" dirty="0">
              <a:latin typeface="Cambria" charset="0"/>
            </a:endParaRPr>
          </a:p>
          <a:p>
            <a:pPr marL="469900" indent="-469900" eaLnBrk="1" hangingPunct="1">
              <a:lnSpc>
                <a:spcPct val="80000"/>
              </a:lnSpc>
            </a:pPr>
            <a:r>
              <a:rPr lang="tr-TR" dirty="0">
                <a:latin typeface="Cambria" charset="0"/>
              </a:rPr>
              <a:t>Sonuç: </a:t>
            </a:r>
            <a:r>
              <a:rPr lang="ja-JP" altLang="tr-TR" dirty="0">
                <a:latin typeface="Cambria" charset="0"/>
                <a:ea typeface="MS PMincho" charset="0"/>
                <a:cs typeface="MS PMincho" charset="0"/>
              </a:rPr>
              <a:t>“</a:t>
            </a:r>
            <a:r>
              <a:rPr lang="tr-TR" altLang="ja-JP" dirty="0" err="1">
                <a:latin typeface="Cambria" charset="0"/>
              </a:rPr>
              <a:t>race</a:t>
            </a:r>
            <a:r>
              <a:rPr lang="tr-TR" altLang="ja-JP" dirty="0">
                <a:latin typeface="Cambria" charset="0"/>
              </a:rPr>
              <a:t> </a:t>
            </a:r>
            <a:r>
              <a:rPr lang="tr-TR" altLang="ja-JP" dirty="0" err="1">
                <a:latin typeface="Cambria" charset="0"/>
              </a:rPr>
              <a:t>to</a:t>
            </a:r>
            <a:r>
              <a:rPr lang="tr-TR" altLang="ja-JP" dirty="0">
                <a:latin typeface="Cambria" charset="0"/>
              </a:rPr>
              <a:t> </a:t>
            </a:r>
            <a:r>
              <a:rPr lang="tr-TR" altLang="ja-JP" dirty="0" err="1">
                <a:latin typeface="Cambria" charset="0"/>
              </a:rPr>
              <a:t>the</a:t>
            </a:r>
            <a:r>
              <a:rPr lang="tr-TR" altLang="ja-JP" dirty="0">
                <a:latin typeface="Cambria" charset="0"/>
              </a:rPr>
              <a:t> </a:t>
            </a:r>
            <a:r>
              <a:rPr lang="tr-TR" altLang="ja-JP" dirty="0" err="1">
                <a:latin typeface="Cambria" charset="0"/>
              </a:rPr>
              <a:t>bottom</a:t>
            </a:r>
            <a:r>
              <a:rPr lang="ja-JP" altLang="tr-TR" dirty="0">
                <a:latin typeface="Cambria" charset="0"/>
                <a:ea typeface="MS PMincho" charset="0"/>
                <a:cs typeface="MS PMincho" charset="0"/>
              </a:rPr>
              <a:t>”</a:t>
            </a:r>
            <a:r>
              <a:rPr lang="tr-TR" altLang="ja-JP" dirty="0">
                <a:latin typeface="Cambria" charset="0"/>
              </a:rPr>
              <a:t>, herkes en kötü </a:t>
            </a:r>
            <a:r>
              <a:rPr lang="tr-TR" altLang="ja-JP" dirty="0" err="1" smtClean="0">
                <a:latin typeface="Cambria" charset="0"/>
              </a:rPr>
              <a:t>GİK</a:t>
            </a:r>
            <a:r>
              <a:rPr lang="tr-TR" altLang="ja-JP" dirty="0" err="1" smtClean="0">
                <a:latin typeface="Cambria" charset="0"/>
                <a:ea typeface="MS PMincho" charset="0"/>
                <a:cs typeface="MS PMincho" charset="0"/>
              </a:rPr>
              <a:t>’</a:t>
            </a:r>
            <a:r>
              <a:rPr lang="tr-TR" altLang="ja-JP" dirty="0" err="1" smtClean="0">
                <a:latin typeface="Cambria" charset="0"/>
              </a:rPr>
              <a:t>i</a:t>
            </a:r>
            <a:r>
              <a:rPr lang="tr-TR" altLang="ja-JP" dirty="0" smtClean="0">
                <a:latin typeface="Cambria" charset="0"/>
              </a:rPr>
              <a:t> sunacaktır</a:t>
            </a:r>
            <a:endParaRPr lang="tr-TR" altLang="ja-JP" dirty="0">
              <a:latin typeface="Cambria" charset="0"/>
            </a:endParaRPr>
          </a:p>
          <a:p>
            <a:pPr marL="469900" indent="-469900" eaLnBrk="1" hangingPunct="1">
              <a:lnSpc>
                <a:spcPct val="80000"/>
              </a:lnSpc>
            </a:pPr>
            <a:r>
              <a:rPr lang="tr-TR" dirty="0">
                <a:latin typeface="Cambria" charset="0"/>
              </a:rPr>
              <a:t>Nitekim GİK</a:t>
            </a:r>
            <a:r>
              <a:rPr lang="ja-JP" altLang="tr-TR" dirty="0">
                <a:latin typeface="Cambria" charset="0"/>
                <a:ea typeface="MS PMincho" charset="0"/>
                <a:cs typeface="MS PMincho" charset="0"/>
              </a:rPr>
              <a:t>’</a:t>
            </a:r>
            <a:r>
              <a:rPr lang="tr-TR" altLang="ja-JP" dirty="0">
                <a:latin typeface="Cambria" charset="0"/>
              </a:rPr>
              <a:t>e ilişkin anlaşma, uyumlu eylem ve kararlar genelde izinli kabul edilir, zira bunların rekabet parametresi olmadığı gerçeğinden yola çıkılır.</a:t>
            </a:r>
            <a:endParaRPr lang="tr-TR" dirty="0">
              <a:latin typeface="Cambria" charset="0"/>
            </a:endParaRPr>
          </a:p>
        </p:txBody>
      </p:sp>
      <p:sp>
        <p:nvSpPr>
          <p:cNvPr id="2" name="Slide Number Placeholder 1"/>
          <p:cNvSpPr>
            <a:spLocks noGrp="1"/>
          </p:cNvSpPr>
          <p:nvPr>
            <p:ph type="sldNum" sz="quarter" idx="12"/>
          </p:nvPr>
        </p:nvSpPr>
        <p:spPr/>
        <p:txBody>
          <a:bodyPr/>
          <a:lstStyle/>
          <a:p>
            <a:fld id="{96D22FA4-ED46-0C4A-854F-6D1B6CC71582}" type="slidenum">
              <a:rPr lang="en-US" smtClean="0"/>
              <a:t>4</a:t>
            </a:fld>
            <a:endParaRPr lang="en-US"/>
          </a:p>
        </p:txBody>
      </p:sp>
    </p:spTree>
    <p:extLst>
      <p:ext uri="{BB962C8B-B14F-4D97-AF65-F5344CB8AC3E}">
        <p14:creationId xmlns:p14="http://schemas.microsoft.com/office/powerpoint/2010/main" val="24116211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tr-TR" b="0" dirty="0" smtClean="0">
                <a:solidFill>
                  <a:srgbClr val="454545"/>
                </a:solidFill>
                <a:latin typeface="Cambria" charset="0"/>
              </a:rPr>
              <a:t>Yeşim </a:t>
            </a:r>
            <a:r>
              <a:rPr lang="tr-TR" b="0" dirty="0">
                <a:solidFill>
                  <a:srgbClr val="454545"/>
                </a:solidFill>
                <a:latin typeface="Cambria" charset="0"/>
              </a:rPr>
              <a:t>M. Atamer, İstanbul Bilgi Üniversitesi</a:t>
            </a:r>
            <a:endParaRPr lang="en-US" b="0" dirty="0">
              <a:solidFill>
                <a:srgbClr val="454545"/>
              </a:solidFill>
              <a:latin typeface="Cambria" charset="0"/>
            </a:endParaRPr>
          </a:p>
        </p:txBody>
      </p:sp>
      <p:sp>
        <p:nvSpPr>
          <p:cNvPr id="10243" name="Rectangle 2"/>
          <p:cNvSpPr>
            <a:spLocks noGrp="1" noChangeArrowheads="1"/>
          </p:cNvSpPr>
          <p:nvPr>
            <p:ph type="title" idx="4294967295"/>
          </p:nvPr>
        </p:nvSpPr>
        <p:spPr>
          <a:xfrm>
            <a:off x="665803" y="394528"/>
            <a:ext cx="6895460" cy="1323147"/>
          </a:xfrm>
        </p:spPr>
        <p:txBody>
          <a:bodyPr/>
          <a:lstStyle/>
          <a:p>
            <a:pPr eaLnBrk="1" hangingPunct="1"/>
            <a:r>
              <a:rPr lang="tr-TR" dirty="0">
                <a:latin typeface="Cambria" charset="0"/>
              </a:rPr>
              <a:t>GİK denetiminde bilgilendirmenin olumlu rolü olabilir mi?</a:t>
            </a:r>
            <a:endParaRPr lang="en-US" dirty="0">
              <a:latin typeface="Cambria" charset="0"/>
            </a:endParaRPr>
          </a:p>
        </p:txBody>
      </p:sp>
      <p:sp>
        <p:nvSpPr>
          <p:cNvPr id="10244" name="Rectangle 3"/>
          <p:cNvSpPr>
            <a:spLocks noGrp="1" noChangeArrowheads="1"/>
          </p:cNvSpPr>
          <p:nvPr>
            <p:ph type="body" idx="4294967295"/>
          </p:nvPr>
        </p:nvSpPr>
        <p:spPr>
          <a:xfrm>
            <a:off x="665802" y="1905000"/>
            <a:ext cx="8201793" cy="4114800"/>
          </a:xfrm>
        </p:spPr>
        <p:txBody>
          <a:bodyPr>
            <a:normAutofit/>
          </a:bodyPr>
          <a:lstStyle/>
          <a:p>
            <a:pPr marL="469900" indent="-469900">
              <a:lnSpc>
                <a:spcPct val="80000"/>
              </a:lnSpc>
            </a:pPr>
            <a:r>
              <a:rPr lang="tr-TR" sz="2400" dirty="0" smtClean="0">
                <a:latin typeface="Cambria" charset="0"/>
              </a:rPr>
              <a:t>Müşterinin, </a:t>
            </a:r>
            <a:r>
              <a:rPr lang="tr-TR" sz="2400" dirty="0">
                <a:latin typeface="Cambria" charset="0"/>
              </a:rPr>
              <a:t>100.000 buzdolabında 1 buzdolabının bozuk çıkması ihtimalini düşünerek, onlarca GİK içinde en elverişli olanı araması rasyonel değildir</a:t>
            </a:r>
            <a:r>
              <a:rPr lang="tr-TR" sz="2400" dirty="0" smtClean="0">
                <a:latin typeface="Cambria" charset="0"/>
              </a:rPr>
              <a:t>.</a:t>
            </a:r>
            <a:endParaRPr lang="tr-TR" sz="2400" dirty="0">
              <a:latin typeface="Cambria" charset="0"/>
            </a:endParaRPr>
          </a:p>
          <a:p>
            <a:pPr marL="469900" indent="-469900">
              <a:lnSpc>
                <a:spcPct val="80000"/>
              </a:lnSpc>
            </a:pPr>
            <a:r>
              <a:rPr lang="tr-TR" sz="2400" dirty="0">
                <a:latin typeface="Cambria" charset="0"/>
              </a:rPr>
              <a:t>İşlem maliyeti tüketici için çok yüksek olacağı için kendisinden böyle bir çaba beklemeyiz.   </a:t>
            </a:r>
          </a:p>
          <a:p>
            <a:pPr lvl="2" eaLnBrk="1" hangingPunct="1">
              <a:lnSpc>
                <a:spcPct val="90000"/>
              </a:lnSpc>
            </a:pPr>
            <a:r>
              <a:rPr lang="tr-TR" sz="2000" dirty="0">
                <a:latin typeface="Cambria" charset="0"/>
              </a:rPr>
              <a:t>GİK</a:t>
            </a:r>
            <a:r>
              <a:rPr lang="ja-JP" altLang="tr-TR" sz="2000" dirty="0">
                <a:latin typeface="Cambria" charset="0"/>
                <a:ea typeface="MS PMincho" charset="0"/>
                <a:cs typeface="MS PMincho" charset="0"/>
              </a:rPr>
              <a:t>’</a:t>
            </a:r>
            <a:r>
              <a:rPr lang="tr-TR" altLang="ja-JP" sz="2000" dirty="0">
                <a:latin typeface="Cambria" charset="0"/>
                <a:ea typeface="MS PMincho" charset="0"/>
                <a:cs typeface="MS PMincho" charset="0"/>
              </a:rPr>
              <a:t>i anlaması genelde mümkün değildir</a:t>
            </a:r>
          </a:p>
          <a:p>
            <a:pPr lvl="2" eaLnBrk="1" hangingPunct="1">
              <a:lnSpc>
                <a:spcPct val="90000"/>
              </a:lnSpc>
            </a:pPr>
            <a:r>
              <a:rPr lang="tr-TR" sz="2000" dirty="0">
                <a:latin typeface="Cambria" charset="0"/>
              </a:rPr>
              <a:t>GİK</a:t>
            </a:r>
            <a:r>
              <a:rPr lang="ja-JP" altLang="tr-TR" sz="2000" dirty="0">
                <a:latin typeface="Cambria" charset="0"/>
                <a:ea typeface="MS PMincho" charset="0"/>
                <a:cs typeface="MS PMincho" charset="0"/>
              </a:rPr>
              <a:t>’</a:t>
            </a:r>
            <a:r>
              <a:rPr lang="tr-TR" altLang="ja-JP" sz="2000" dirty="0">
                <a:latin typeface="Cambria" charset="0"/>
              </a:rPr>
              <a:t>e vakit harcaması rasyonel değildir</a:t>
            </a:r>
          </a:p>
          <a:p>
            <a:pPr lvl="2" eaLnBrk="1" hangingPunct="1">
              <a:lnSpc>
                <a:spcPct val="90000"/>
              </a:lnSpc>
            </a:pPr>
            <a:r>
              <a:rPr lang="tr-TR" sz="2000" dirty="0">
                <a:latin typeface="Cambria" charset="0"/>
              </a:rPr>
              <a:t>GİK</a:t>
            </a:r>
            <a:r>
              <a:rPr lang="ja-JP" altLang="tr-TR" sz="2000" dirty="0">
                <a:latin typeface="Cambria" charset="0"/>
                <a:ea typeface="MS PMincho" charset="0"/>
                <a:cs typeface="MS PMincho" charset="0"/>
              </a:rPr>
              <a:t>’</a:t>
            </a:r>
            <a:r>
              <a:rPr lang="tr-TR" altLang="ja-JP" sz="2000" dirty="0">
                <a:latin typeface="Cambria" charset="0"/>
              </a:rPr>
              <a:t>i pazarlık konusu yapabilmesi genelde </a:t>
            </a:r>
            <a:r>
              <a:rPr lang="tr-TR" altLang="ja-JP" sz="2000" dirty="0" smtClean="0">
                <a:latin typeface="Cambria" charset="0"/>
              </a:rPr>
              <a:t>düşük </a:t>
            </a:r>
            <a:r>
              <a:rPr lang="tr-TR" altLang="ja-JP" sz="2000" dirty="0">
                <a:latin typeface="Cambria" charset="0"/>
              </a:rPr>
              <a:t>ihtimaldir</a:t>
            </a:r>
          </a:p>
          <a:p>
            <a:pPr eaLnBrk="1" hangingPunct="1">
              <a:lnSpc>
                <a:spcPct val="90000"/>
              </a:lnSpc>
            </a:pPr>
            <a:r>
              <a:rPr lang="tr-TR" sz="2400" dirty="0">
                <a:latin typeface="Cambria" charset="0"/>
              </a:rPr>
              <a:t>Dolayısıyla GİK içeriği hakkında bilgilendirmek sorunu kalıcı olarak </a:t>
            </a:r>
            <a:r>
              <a:rPr lang="tr-TR" sz="2400" dirty="0" smtClean="0">
                <a:latin typeface="Cambria" charset="0"/>
              </a:rPr>
              <a:t>çözmez.</a:t>
            </a:r>
            <a:endParaRPr lang="en-US" sz="2400" dirty="0">
              <a:latin typeface="Cambria" charset="0"/>
            </a:endParaRPr>
          </a:p>
        </p:txBody>
      </p:sp>
      <p:sp>
        <p:nvSpPr>
          <p:cNvPr id="2" name="Slide Number Placeholder 1"/>
          <p:cNvSpPr>
            <a:spLocks noGrp="1"/>
          </p:cNvSpPr>
          <p:nvPr>
            <p:ph type="sldNum" sz="quarter" idx="12"/>
          </p:nvPr>
        </p:nvSpPr>
        <p:spPr/>
        <p:txBody>
          <a:bodyPr/>
          <a:lstStyle/>
          <a:p>
            <a:fld id="{96D22FA4-ED46-0C4A-854F-6D1B6CC71582}" type="slidenum">
              <a:rPr lang="en-US" smtClean="0"/>
              <a:t>5</a:t>
            </a:fld>
            <a:endParaRPr lang="en-US"/>
          </a:p>
        </p:txBody>
      </p:sp>
    </p:spTree>
    <p:extLst>
      <p:ext uri="{BB962C8B-B14F-4D97-AF65-F5344CB8AC3E}">
        <p14:creationId xmlns:p14="http://schemas.microsoft.com/office/powerpoint/2010/main" val="2152436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8"/>
          <p:cNvSpPr txBox="1">
            <a:spLocks noGrp="1" noChangeArrowheads="1"/>
          </p:cNvSpPr>
          <p:nvPr/>
        </p:nvSpPr>
        <p:spPr bwMode="auto">
          <a:xfrm>
            <a:off x="6553200" y="6245225"/>
            <a:ext cx="19812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endParaRPr lang="tr-TR" sz="1200" dirty="0">
              <a:latin typeface="Times New Roman" charset="0"/>
            </a:endParaRPr>
          </a:p>
        </p:txBody>
      </p:sp>
      <p:sp>
        <p:nvSpPr>
          <p:cNvPr id="11269"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tr-TR" b="0" dirty="0" smtClean="0">
                <a:solidFill>
                  <a:srgbClr val="454545"/>
                </a:solidFill>
                <a:latin typeface="Cambria" charset="0"/>
              </a:rPr>
              <a:t>Yeşim M. Atamer, İstanbul Bilgi Üniversitesi</a:t>
            </a:r>
            <a:endParaRPr lang="en-US" b="0" dirty="0">
              <a:solidFill>
                <a:srgbClr val="454545"/>
              </a:solidFill>
              <a:latin typeface="Cambria" charset="0"/>
            </a:endParaRPr>
          </a:p>
        </p:txBody>
      </p:sp>
      <p:sp>
        <p:nvSpPr>
          <p:cNvPr id="11267" name="Rectangle 2"/>
          <p:cNvSpPr>
            <a:spLocks noGrp="1" noChangeArrowheads="1"/>
          </p:cNvSpPr>
          <p:nvPr>
            <p:ph type="title" idx="4294967295"/>
          </p:nvPr>
        </p:nvSpPr>
        <p:spPr>
          <a:xfrm>
            <a:off x="826089" y="190500"/>
            <a:ext cx="6735174" cy="1527175"/>
          </a:xfrm>
        </p:spPr>
        <p:txBody>
          <a:bodyPr/>
          <a:lstStyle/>
          <a:p>
            <a:pPr eaLnBrk="1" hangingPunct="1"/>
            <a:r>
              <a:rPr lang="tr-TR" sz="3800" dirty="0">
                <a:latin typeface="Cambria" charset="0"/>
              </a:rPr>
              <a:t>Sonuç: GİK kullanımı bir piyasa aksaklığı yaratmaktadır</a:t>
            </a:r>
            <a:endParaRPr lang="en-US" sz="3800" dirty="0">
              <a:latin typeface="Cambria" charset="0"/>
            </a:endParaRPr>
          </a:p>
        </p:txBody>
      </p:sp>
      <p:sp>
        <p:nvSpPr>
          <p:cNvPr id="11268" name="Rectangle 3"/>
          <p:cNvSpPr>
            <a:spLocks noGrp="1" noChangeArrowheads="1"/>
          </p:cNvSpPr>
          <p:nvPr>
            <p:ph type="body" idx="4294967295"/>
          </p:nvPr>
        </p:nvSpPr>
        <p:spPr>
          <a:xfrm>
            <a:off x="826090" y="1905000"/>
            <a:ext cx="7323830" cy="4114800"/>
          </a:xfrm>
        </p:spPr>
        <p:txBody>
          <a:bodyPr>
            <a:normAutofit fontScale="92500" lnSpcReduction="10000"/>
          </a:bodyPr>
          <a:lstStyle/>
          <a:p>
            <a:pPr eaLnBrk="1" hangingPunct="1">
              <a:lnSpc>
                <a:spcPct val="90000"/>
              </a:lnSpc>
            </a:pPr>
            <a:r>
              <a:rPr lang="tr-TR" sz="2400" dirty="0">
                <a:latin typeface="Cambria" charset="0"/>
              </a:rPr>
              <a:t>Liberal ekonomik modelde kıt kaynakların en optimal şekilde dağılmasına hizmet eden sözleşme kurumu GİK kullanılması halinde bu amacından sapmaktadır.</a:t>
            </a:r>
          </a:p>
          <a:p>
            <a:pPr eaLnBrk="1" hangingPunct="1">
              <a:lnSpc>
                <a:spcPct val="90000"/>
              </a:lnSpc>
            </a:pPr>
            <a:r>
              <a:rPr lang="tr-TR" sz="2400" dirty="0">
                <a:latin typeface="Cambria" charset="0"/>
              </a:rPr>
              <a:t>Piyasa </a:t>
            </a:r>
          </a:p>
          <a:p>
            <a:pPr lvl="1" eaLnBrk="1" hangingPunct="1">
              <a:lnSpc>
                <a:spcPct val="90000"/>
              </a:lnSpc>
            </a:pPr>
            <a:r>
              <a:rPr lang="tr-TR" sz="2400" dirty="0">
                <a:latin typeface="Cambria" charset="0"/>
              </a:rPr>
              <a:t>arz tarafında çok </a:t>
            </a:r>
            <a:r>
              <a:rPr lang="tr-TR" sz="2400" dirty="0" err="1">
                <a:latin typeface="Cambria" charset="0"/>
              </a:rPr>
              <a:t>sayıdalık</a:t>
            </a:r>
            <a:r>
              <a:rPr lang="tr-TR" sz="2400" dirty="0">
                <a:latin typeface="Cambria" charset="0"/>
              </a:rPr>
              <a:t> olmasına rağmen ve</a:t>
            </a:r>
          </a:p>
          <a:p>
            <a:pPr lvl="1" eaLnBrk="1" hangingPunct="1">
              <a:lnSpc>
                <a:spcPct val="90000"/>
              </a:lnSpc>
            </a:pPr>
            <a:r>
              <a:rPr lang="tr-TR" sz="2400" dirty="0">
                <a:latin typeface="Cambria" charset="0"/>
              </a:rPr>
              <a:t>talep tarafında bilinçli bireyler olmasına rağmen </a:t>
            </a:r>
          </a:p>
          <a:p>
            <a:pPr lvl="1" eaLnBrk="1" hangingPunct="1">
              <a:lnSpc>
                <a:spcPct val="90000"/>
              </a:lnSpc>
              <a:buFont typeface="Wingdings" charset="0"/>
              <a:buNone/>
            </a:pPr>
            <a:r>
              <a:rPr lang="tr-TR" sz="2400" dirty="0" smtClean="0">
                <a:latin typeface="Cambria" charset="0"/>
              </a:rPr>
              <a:t>işlememektedir.</a:t>
            </a:r>
            <a:endParaRPr lang="tr-TR" sz="2400" dirty="0">
              <a:latin typeface="Cambria" charset="0"/>
            </a:endParaRPr>
          </a:p>
          <a:p>
            <a:pPr eaLnBrk="1" hangingPunct="1">
              <a:lnSpc>
                <a:spcPct val="90000"/>
              </a:lnSpc>
            </a:pPr>
            <a:r>
              <a:rPr lang="tr-TR" sz="2400" dirty="0">
                <a:latin typeface="Cambria" charset="0"/>
              </a:rPr>
              <a:t>Bir </a:t>
            </a:r>
            <a:r>
              <a:rPr lang="tr-TR" sz="2400" u="sng" dirty="0">
                <a:latin typeface="Cambria" charset="0"/>
              </a:rPr>
              <a:t>piyasa aksaklığı</a:t>
            </a:r>
            <a:r>
              <a:rPr lang="tr-TR" sz="2400" dirty="0">
                <a:latin typeface="Cambria" charset="0"/>
              </a:rPr>
              <a:t> söz </a:t>
            </a:r>
            <a:r>
              <a:rPr lang="tr-TR" sz="2400" dirty="0" smtClean="0">
                <a:latin typeface="Cambria" charset="0"/>
              </a:rPr>
              <a:t>konusudur = çok sayıda sözleşmede yedek hukuk kurallarından saparak taraflar arası denge bozulmaktadır</a:t>
            </a:r>
          </a:p>
          <a:p>
            <a:pPr eaLnBrk="1" hangingPunct="1">
              <a:lnSpc>
                <a:spcPct val="90000"/>
              </a:lnSpc>
            </a:pPr>
            <a:r>
              <a:rPr lang="tr-TR" sz="2400" dirty="0">
                <a:latin typeface="Cambria" charset="0"/>
              </a:rPr>
              <a:t>Y</a:t>
            </a:r>
            <a:r>
              <a:rPr lang="tr-TR" sz="2400" dirty="0" smtClean="0">
                <a:latin typeface="Cambria" charset="0"/>
              </a:rPr>
              <a:t>argısal denetim zorunludur</a:t>
            </a:r>
            <a:endParaRPr lang="en-US" sz="2400" dirty="0">
              <a:latin typeface="Cambria" charset="0"/>
            </a:endParaRPr>
          </a:p>
        </p:txBody>
      </p:sp>
      <p:sp>
        <p:nvSpPr>
          <p:cNvPr id="2" name="Slide Number Placeholder 1"/>
          <p:cNvSpPr>
            <a:spLocks noGrp="1"/>
          </p:cNvSpPr>
          <p:nvPr>
            <p:ph type="sldNum" sz="quarter" idx="12"/>
          </p:nvPr>
        </p:nvSpPr>
        <p:spPr/>
        <p:txBody>
          <a:bodyPr/>
          <a:lstStyle/>
          <a:p>
            <a:fld id="{96D22FA4-ED46-0C4A-854F-6D1B6CC71582}" type="slidenum">
              <a:rPr lang="en-US" smtClean="0"/>
              <a:t>6</a:t>
            </a:fld>
            <a:endParaRPr lang="en-US"/>
          </a:p>
        </p:txBody>
      </p:sp>
    </p:spTree>
    <p:extLst>
      <p:ext uri="{BB962C8B-B14F-4D97-AF65-F5344CB8AC3E}">
        <p14:creationId xmlns:p14="http://schemas.microsoft.com/office/powerpoint/2010/main" val="4216188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sz="3900" dirty="0" smtClean="0">
                <a:latin typeface="Times New Roman"/>
                <a:cs typeface="Times New Roman"/>
              </a:rPr>
              <a:t>İşletmeler neden GİK kullanır? </a:t>
            </a:r>
            <a:endParaRPr lang="tr-TR" sz="3900" dirty="0">
              <a:latin typeface="Times New Roman"/>
              <a:cs typeface="Times New Roman"/>
            </a:endParaRPr>
          </a:p>
        </p:txBody>
      </p:sp>
      <p:sp>
        <p:nvSpPr>
          <p:cNvPr id="6" name="Content Placeholder 5"/>
          <p:cNvSpPr>
            <a:spLocks noGrp="1"/>
          </p:cNvSpPr>
          <p:nvPr>
            <p:ph idx="1"/>
          </p:nvPr>
        </p:nvSpPr>
        <p:spPr>
          <a:xfrm>
            <a:off x="457199" y="2209800"/>
            <a:ext cx="8410397" cy="3916363"/>
          </a:xfrm>
        </p:spPr>
        <p:txBody>
          <a:bodyPr>
            <a:normAutofit lnSpcReduction="10000"/>
          </a:bodyPr>
          <a:lstStyle/>
          <a:p>
            <a:r>
              <a:rPr lang="tr-TR" dirty="0" smtClean="0">
                <a:latin typeface="Times New Roman"/>
                <a:cs typeface="Times New Roman"/>
              </a:rPr>
              <a:t>Neden GİK?</a:t>
            </a:r>
          </a:p>
          <a:p>
            <a:pPr lvl="1"/>
            <a:r>
              <a:rPr lang="tr-TR" dirty="0" smtClean="0">
                <a:latin typeface="Times New Roman"/>
                <a:cs typeface="Times New Roman"/>
              </a:rPr>
              <a:t>İşletme, akdettiği sözleşme tipleri açısından </a:t>
            </a:r>
            <a:r>
              <a:rPr lang="tr-TR" dirty="0">
                <a:latin typeface="Times New Roman"/>
                <a:cs typeface="Times New Roman"/>
              </a:rPr>
              <a:t>ifa </a:t>
            </a:r>
            <a:r>
              <a:rPr lang="tr-TR" dirty="0" smtClean="0">
                <a:latin typeface="Times New Roman"/>
                <a:cs typeface="Times New Roman"/>
              </a:rPr>
              <a:t>aşamasında </a:t>
            </a:r>
            <a:r>
              <a:rPr lang="tr-TR" dirty="0">
                <a:latin typeface="Times New Roman"/>
                <a:cs typeface="Times New Roman"/>
              </a:rPr>
              <a:t>ve ifa etmeme durumunda </a:t>
            </a:r>
            <a:r>
              <a:rPr lang="tr-TR" dirty="0" smtClean="0">
                <a:latin typeface="Times New Roman"/>
                <a:cs typeface="Times New Roman"/>
              </a:rPr>
              <a:t>yaşanabilecek bütün </a:t>
            </a:r>
            <a:r>
              <a:rPr lang="tr-TR" dirty="0">
                <a:latin typeface="Times New Roman"/>
                <a:cs typeface="Times New Roman"/>
              </a:rPr>
              <a:t>olası ihtilaflara uygulanabilir bir </a:t>
            </a:r>
            <a:r>
              <a:rPr lang="tr-TR" dirty="0" smtClean="0">
                <a:latin typeface="Times New Roman"/>
                <a:cs typeface="Times New Roman"/>
              </a:rPr>
              <a:t>metin kaleme almaktadır; </a:t>
            </a:r>
          </a:p>
          <a:p>
            <a:pPr lvl="1"/>
            <a:r>
              <a:rPr lang="tr-TR" dirty="0" smtClean="0">
                <a:latin typeface="Times New Roman"/>
                <a:cs typeface="Times New Roman"/>
              </a:rPr>
              <a:t>Bu şekilde, ihtilaf çıktığında </a:t>
            </a:r>
            <a:r>
              <a:rPr lang="tr-TR" dirty="0">
                <a:latin typeface="Times New Roman"/>
                <a:cs typeface="Times New Roman"/>
              </a:rPr>
              <a:t>uygulanacak hukuk kurallarına </a:t>
            </a:r>
            <a:r>
              <a:rPr lang="tr-TR" dirty="0" smtClean="0">
                <a:latin typeface="Times New Roman"/>
                <a:cs typeface="Times New Roman"/>
              </a:rPr>
              <a:t>ilişkin belirsizliği </a:t>
            </a:r>
            <a:r>
              <a:rPr lang="tr-TR" dirty="0">
                <a:latin typeface="Times New Roman"/>
                <a:cs typeface="Times New Roman"/>
              </a:rPr>
              <a:t>ortadan </a:t>
            </a:r>
            <a:r>
              <a:rPr lang="tr-TR" dirty="0" smtClean="0">
                <a:latin typeface="Times New Roman"/>
                <a:cs typeface="Times New Roman"/>
              </a:rPr>
              <a:t>kaldırmaktadır. </a:t>
            </a:r>
          </a:p>
          <a:p>
            <a:pPr lvl="1"/>
            <a:r>
              <a:rPr lang="tr-TR" dirty="0" smtClean="0">
                <a:latin typeface="Times New Roman"/>
                <a:cs typeface="Times New Roman"/>
              </a:rPr>
              <a:t>Müşteri aleyhine yaratılan </a:t>
            </a:r>
            <a:r>
              <a:rPr lang="tr-TR" dirty="0">
                <a:latin typeface="Times New Roman"/>
                <a:cs typeface="Times New Roman"/>
              </a:rPr>
              <a:t>bu </a:t>
            </a:r>
            <a:r>
              <a:rPr lang="tr-TR" dirty="0" smtClean="0">
                <a:latin typeface="Times New Roman"/>
                <a:cs typeface="Times New Roman"/>
              </a:rPr>
              <a:t>“</a:t>
            </a:r>
            <a:r>
              <a:rPr lang="tr-TR" dirty="0">
                <a:latin typeface="Times New Roman"/>
                <a:cs typeface="Times New Roman"/>
              </a:rPr>
              <a:t>belirlilik </a:t>
            </a:r>
            <a:r>
              <a:rPr lang="tr-TR" dirty="0" smtClean="0">
                <a:latin typeface="Times New Roman"/>
                <a:cs typeface="Times New Roman"/>
              </a:rPr>
              <a:t>durumu” işletme açısından büyük bir maliyet tasarrufu anlamına gelir. </a:t>
            </a:r>
          </a:p>
          <a:p>
            <a:pPr lvl="1"/>
            <a:r>
              <a:rPr lang="tr-TR" dirty="0" err="1" smtClean="0">
                <a:latin typeface="Times New Roman"/>
                <a:cs typeface="Times New Roman"/>
              </a:rPr>
              <a:t>GİK’in</a:t>
            </a:r>
            <a:r>
              <a:rPr lang="tr-TR" dirty="0" smtClean="0">
                <a:latin typeface="Times New Roman"/>
                <a:cs typeface="Times New Roman"/>
              </a:rPr>
              <a:t> hazırlanması yüksek bir işlem maliyetine sebep olsa da değer, zira işletme bu şekilde</a:t>
            </a:r>
          </a:p>
          <a:p>
            <a:pPr lvl="2"/>
            <a:r>
              <a:rPr lang="tr-TR" dirty="0" smtClean="0">
                <a:latin typeface="Times New Roman"/>
                <a:cs typeface="Times New Roman"/>
              </a:rPr>
              <a:t>Bütün şubelerinde binlerce kez aynı </a:t>
            </a:r>
            <a:r>
              <a:rPr lang="tr-TR" dirty="0" err="1" smtClean="0">
                <a:latin typeface="Times New Roman"/>
                <a:cs typeface="Times New Roman"/>
              </a:rPr>
              <a:t>GİK’in</a:t>
            </a:r>
            <a:r>
              <a:rPr lang="tr-TR" dirty="0" smtClean="0">
                <a:latin typeface="Times New Roman"/>
                <a:cs typeface="Times New Roman"/>
              </a:rPr>
              <a:t> uygulanmasını ve dolayısıyla zaman tasarrufunu sağlamakta</a:t>
            </a:r>
          </a:p>
          <a:p>
            <a:pPr lvl="2"/>
            <a:r>
              <a:rPr lang="tr-TR" dirty="0" smtClean="0">
                <a:latin typeface="Times New Roman"/>
                <a:cs typeface="Times New Roman"/>
              </a:rPr>
              <a:t>Şubelerde yanlış sözleşme akdedilmesinin maliyetini sıfırlamakta ve...</a:t>
            </a:r>
          </a:p>
          <a:p>
            <a:pPr lvl="2"/>
            <a:endParaRPr lang="tr-TR" dirty="0">
              <a:latin typeface="Times New Roman"/>
              <a:cs typeface="Times New Roman"/>
            </a:endParaRPr>
          </a:p>
        </p:txBody>
      </p:sp>
      <p:sp>
        <p:nvSpPr>
          <p:cNvPr id="2" name="Footer Placeholder 1"/>
          <p:cNvSpPr>
            <a:spLocks noGrp="1"/>
          </p:cNvSpPr>
          <p:nvPr>
            <p:ph type="ftr" sz="quarter" idx="11"/>
          </p:nvPr>
        </p:nvSpPr>
        <p:spPr/>
        <p:txBody>
          <a:bodyPr/>
          <a:lstStyle/>
          <a:p>
            <a:r>
              <a:rPr lang="en-US" b="0" dirty="0" err="1" smtClean="0">
                <a:latin typeface="Times New Roman"/>
                <a:cs typeface="Times New Roman"/>
              </a:rPr>
              <a:t>Yeşim</a:t>
            </a:r>
            <a:r>
              <a:rPr lang="en-US" b="0" dirty="0" smtClean="0">
                <a:latin typeface="Times New Roman"/>
                <a:cs typeface="Times New Roman"/>
              </a:rPr>
              <a:t> M. Atamer, İstanbul Bilgi </a:t>
            </a:r>
            <a:r>
              <a:rPr lang="en-US" b="0" dirty="0" err="1" smtClean="0">
                <a:latin typeface="Times New Roman"/>
                <a:cs typeface="Times New Roman"/>
              </a:rPr>
              <a:t>Üniversitesi</a:t>
            </a:r>
            <a:endParaRPr lang="en-US" b="0" dirty="0">
              <a:latin typeface="Times New Roman"/>
              <a:cs typeface="Times New Roman"/>
            </a:endParaRPr>
          </a:p>
        </p:txBody>
      </p:sp>
      <p:sp>
        <p:nvSpPr>
          <p:cNvPr id="3" name="Slide Number Placeholder 2"/>
          <p:cNvSpPr>
            <a:spLocks noGrp="1"/>
          </p:cNvSpPr>
          <p:nvPr>
            <p:ph type="sldNum" sz="quarter" idx="12"/>
          </p:nvPr>
        </p:nvSpPr>
        <p:spPr/>
        <p:txBody>
          <a:bodyPr/>
          <a:lstStyle/>
          <a:p>
            <a:fld id="{96D22FA4-ED46-0C4A-854F-6D1B6CC71582}" type="slidenum">
              <a:rPr lang="en-US" smtClean="0"/>
              <a:t>7</a:t>
            </a:fld>
            <a:endParaRPr lang="en-US"/>
          </a:p>
        </p:txBody>
      </p:sp>
    </p:spTree>
    <p:extLst>
      <p:ext uri="{BB962C8B-B14F-4D97-AF65-F5344CB8AC3E}">
        <p14:creationId xmlns:p14="http://schemas.microsoft.com/office/powerpoint/2010/main" val="1397616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26141"/>
            <a:ext cx="6508377" cy="1024575"/>
          </a:xfrm>
        </p:spPr>
        <p:txBody>
          <a:bodyPr/>
          <a:lstStyle/>
          <a:p>
            <a:r>
              <a:rPr lang="tr-TR" dirty="0" smtClean="0">
                <a:latin typeface="Times New Roman"/>
                <a:cs typeface="Times New Roman"/>
              </a:rPr>
              <a:t>İşletmeler neden GİK kullanır?</a:t>
            </a:r>
            <a:endParaRPr lang="tr-TR" dirty="0">
              <a:latin typeface="Times New Roman"/>
              <a:cs typeface="Times New Roman"/>
            </a:endParaRPr>
          </a:p>
        </p:txBody>
      </p:sp>
      <p:sp>
        <p:nvSpPr>
          <p:cNvPr id="3" name="Content Placeholder 2"/>
          <p:cNvSpPr>
            <a:spLocks noGrp="1"/>
          </p:cNvSpPr>
          <p:nvPr>
            <p:ph idx="1"/>
          </p:nvPr>
        </p:nvSpPr>
        <p:spPr>
          <a:xfrm>
            <a:off x="457199" y="1984967"/>
            <a:ext cx="8305801" cy="4371383"/>
          </a:xfrm>
        </p:spPr>
        <p:txBody>
          <a:bodyPr>
            <a:normAutofit fontScale="85000" lnSpcReduction="20000"/>
          </a:bodyPr>
          <a:lstStyle/>
          <a:p>
            <a:r>
              <a:rPr lang="tr-TR" dirty="0" smtClean="0">
                <a:latin typeface="Times New Roman"/>
                <a:cs typeface="Times New Roman"/>
              </a:rPr>
              <a:t>Sözleşmenin ifa sürecine ilişkin çok sayıda rizikoyu müşteriye aktarmaktadır. </a:t>
            </a:r>
          </a:p>
          <a:p>
            <a:r>
              <a:rPr lang="tr-TR" dirty="0" smtClean="0">
                <a:latin typeface="Times New Roman"/>
                <a:cs typeface="Times New Roman"/>
              </a:rPr>
              <a:t>Örneğin bir bankanın genel işlem koşullarında yer alan:</a:t>
            </a:r>
          </a:p>
          <a:p>
            <a:pPr lvl="1"/>
            <a:r>
              <a:rPr lang="tr-TR" dirty="0" smtClean="0">
                <a:latin typeface="Times New Roman"/>
                <a:cs typeface="Times New Roman"/>
              </a:rPr>
              <a:t>a. Faiz oranlarının dilendiği zaman değiştirilebileceği;</a:t>
            </a:r>
          </a:p>
          <a:p>
            <a:pPr lvl="1"/>
            <a:r>
              <a:rPr lang="tr-TR" dirty="0" smtClean="0">
                <a:latin typeface="Times New Roman"/>
                <a:cs typeface="Times New Roman"/>
              </a:rPr>
              <a:t>b. Sözleşmenin dilendiği zaman feshedilebileceği;</a:t>
            </a:r>
          </a:p>
          <a:p>
            <a:pPr lvl="1"/>
            <a:r>
              <a:rPr lang="tr-TR" dirty="0" smtClean="0">
                <a:latin typeface="Times New Roman"/>
                <a:cs typeface="Times New Roman"/>
              </a:rPr>
              <a:t>c. Dilendiğinde ek teminat talep edilebileceği;</a:t>
            </a:r>
          </a:p>
          <a:p>
            <a:pPr lvl="1"/>
            <a:r>
              <a:rPr lang="tr-TR" dirty="0" smtClean="0">
                <a:latin typeface="Times New Roman"/>
                <a:cs typeface="Times New Roman"/>
              </a:rPr>
              <a:t>d. İnternet bankacılığının 3. kişilerce kötüye kullanılması halinde bütün zararın müşteri tarafından taşınacağı;</a:t>
            </a:r>
          </a:p>
          <a:p>
            <a:pPr lvl="1"/>
            <a:r>
              <a:rPr lang="tr-TR" dirty="0" smtClean="0">
                <a:latin typeface="Times New Roman"/>
                <a:cs typeface="Times New Roman"/>
              </a:rPr>
              <a:t>e. Banka çalışanlarının kusurundan sorumlu tutulamayacağı</a:t>
            </a:r>
          </a:p>
          <a:p>
            <a:pPr marL="228600" lvl="1" indent="0">
              <a:spcBef>
                <a:spcPts val="1200"/>
              </a:spcBef>
              <a:spcAft>
                <a:spcPts val="1200"/>
              </a:spcAft>
              <a:buNone/>
            </a:pPr>
            <a:r>
              <a:rPr lang="tr-TR" dirty="0" smtClean="0">
                <a:latin typeface="Times New Roman"/>
                <a:cs typeface="Times New Roman"/>
              </a:rPr>
              <a:t>hükümleri bir rizikonun kimin tarafından taşınacağı hususuna ilişkindir. </a:t>
            </a:r>
          </a:p>
          <a:p>
            <a:pPr lvl="1"/>
            <a:r>
              <a:rPr lang="tr-TR" dirty="0" smtClean="0">
                <a:latin typeface="Times New Roman"/>
                <a:cs typeface="Times New Roman"/>
              </a:rPr>
              <a:t>Para piyasasındaki beklenmeyen değişiklikler tümüyle müşteriye aktarılmakta (a/b),</a:t>
            </a:r>
          </a:p>
          <a:p>
            <a:pPr lvl="1"/>
            <a:r>
              <a:rPr lang="tr-TR" dirty="0" smtClean="0">
                <a:latin typeface="Times New Roman"/>
                <a:cs typeface="Times New Roman"/>
              </a:rPr>
              <a:t>Müşterinin geri ödememe rizikosunu sıfırlamak için </a:t>
            </a:r>
            <a:r>
              <a:rPr lang="tr-TR" dirty="0">
                <a:latin typeface="Times New Roman"/>
                <a:cs typeface="Times New Roman"/>
              </a:rPr>
              <a:t>her </a:t>
            </a:r>
            <a:r>
              <a:rPr lang="tr-TR" dirty="0" smtClean="0">
                <a:latin typeface="Times New Roman"/>
                <a:cs typeface="Times New Roman"/>
              </a:rPr>
              <a:t>türlü şüphenin </a:t>
            </a:r>
            <a:r>
              <a:rPr lang="tr-TR" dirty="0">
                <a:latin typeface="Times New Roman"/>
                <a:cs typeface="Times New Roman"/>
              </a:rPr>
              <a:t>hep </a:t>
            </a:r>
            <a:r>
              <a:rPr lang="tr-TR" dirty="0" smtClean="0">
                <a:latin typeface="Times New Roman"/>
                <a:cs typeface="Times New Roman"/>
              </a:rPr>
              <a:t>müşteri </a:t>
            </a:r>
            <a:r>
              <a:rPr lang="tr-TR" dirty="0">
                <a:latin typeface="Times New Roman"/>
                <a:cs typeface="Times New Roman"/>
              </a:rPr>
              <a:t>aleyhine </a:t>
            </a:r>
            <a:r>
              <a:rPr lang="tr-TR" dirty="0" smtClean="0">
                <a:latin typeface="Times New Roman"/>
                <a:cs typeface="Times New Roman"/>
              </a:rPr>
              <a:t>sonuçlar doğuracağı </a:t>
            </a:r>
            <a:r>
              <a:rPr lang="tr-TR" dirty="0">
                <a:latin typeface="Times New Roman"/>
                <a:cs typeface="Times New Roman"/>
              </a:rPr>
              <a:t>(c), </a:t>
            </a:r>
            <a:endParaRPr lang="tr-TR" dirty="0" smtClean="0">
              <a:latin typeface="Times New Roman"/>
              <a:cs typeface="Times New Roman"/>
            </a:endParaRPr>
          </a:p>
          <a:p>
            <a:pPr lvl="1"/>
            <a:r>
              <a:rPr lang="tr-TR" dirty="0">
                <a:latin typeface="Times New Roman"/>
                <a:cs typeface="Times New Roman"/>
              </a:rPr>
              <a:t>B</a:t>
            </a:r>
            <a:r>
              <a:rPr lang="tr-TR" dirty="0" smtClean="0">
                <a:latin typeface="Times New Roman"/>
                <a:cs typeface="Times New Roman"/>
              </a:rPr>
              <a:t>anka çalışanlarının veya </a:t>
            </a:r>
            <a:r>
              <a:rPr lang="tr-TR" dirty="0">
                <a:latin typeface="Times New Roman"/>
                <a:cs typeface="Times New Roman"/>
              </a:rPr>
              <a:t>3. </a:t>
            </a:r>
            <a:r>
              <a:rPr lang="tr-TR" dirty="0" smtClean="0">
                <a:latin typeface="Times New Roman"/>
                <a:cs typeface="Times New Roman"/>
              </a:rPr>
              <a:t>kişilerin fiillerinin </a:t>
            </a:r>
            <a:r>
              <a:rPr lang="tr-TR" dirty="0">
                <a:latin typeface="Times New Roman"/>
                <a:cs typeface="Times New Roman"/>
              </a:rPr>
              <a:t>beraberinde </a:t>
            </a:r>
            <a:r>
              <a:rPr lang="tr-TR" dirty="0" smtClean="0">
                <a:latin typeface="Times New Roman"/>
                <a:cs typeface="Times New Roman"/>
              </a:rPr>
              <a:t>getireceği </a:t>
            </a:r>
            <a:r>
              <a:rPr lang="tr-TR" dirty="0">
                <a:latin typeface="Times New Roman"/>
                <a:cs typeface="Times New Roman"/>
              </a:rPr>
              <a:t>zarar risklerinin </a:t>
            </a:r>
            <a:r>
              <a:rPr lang="tr-TR" dirty="0" smtClean="0">
                <a:latin typeface="Times New Roman"/>
                <a:cs typeface="Times New Roman"/>
              </a:rPr>
              <a:t>müşteriye aktarılacağı şeklinde düzenlemeler </a:t>
            </a:r>
            <a:r>
              <a:rPr lang="tr-TR" dirty="0">
                <a:latin typeface="Times New Roman"/>
                <a:cs typeface="Times New Roman"/>
              </a:rPr>
              <a:t>(d/e) </a:t>
            </a:r>
            <a:endParaRPr lang="tr-TR" dirty="0" smtClean="0">
              <a:latin typeface="Times New Roman"/>
              <a:cs typeface="Times New Roman"/>
            </a:endParaRPr>
          </a:p>
          <a:p>
            <a:pPr marL="228600" lvl="1" indent="0">
              <a:buNone/>
            </a:pPr>
            <a:r>
              <a:rPr lang="tr-TR" dirty="0" smtClean="0">
                <a:latin typeface="Times New Roman"/>
                <a:cs typeface="Times New Roman"/>
              </a:rPr>
              <a:t>sözleşmeye bağlı </a:t>
            </a:r>
            <a:r>
              <a:rPr lang="tr-TR" dirty="0">
                <a:latin typeface="Times New Roman"/>
                <a:cs typeface="Times New Roman"/>
              </a:rPr>
              <a:t>bazı risklerin mali </a:t>
            </a:r>
            <a:r>
              <a:rPr lang="tr-TR" dirty="0" smtClean="0">
                <a:latin typeface="Times New Roman"/>
                <a:cs typeface="Times New Roman"/>
              </a:rPr>
              <a:t>sonuçlarına </a:t>
            </a:r>
            <a:r>
              <a:rPr lang="tr-TR" dirty="0">
                <a:latin typeface="Times New Roman"/>
                <a:cs typeface="Times New Roman"/>
              </a:rPr>
              <a:t>kimin </a:t>
            </a:r>
            <a:r>
              <a:rPr lang="tr-TR" dirty="0" smtClean="0">
                <a:latin typeface="Times New Roman"/>
                <a:cs typeface="Times New Roman"/>
              </a:rPr>
              <a:t>katlanacağı </a:t>
            </a:r>
            <a:r>
              <a:rPr lang="tr-TR" dirty="0">
                <a:latin typeface="Times New Roman"/>
                <a:cs typeface="Times New Roman"/>
              </a:rPr>
              <a:t>ile </a:t>
            </a:r>
            <a:r>
              <a:rPr lang="tr-TR" dirty="0" smtClean="0">
                <a:latin typeface="Times New Roman"/>
                <a:cs typeface="Times New Roman"/>
              </a:rPr>
              <a:t>ilişkilidir.</a:t>
            </a:r>
            <a:endParaRPr lang="tr-TR" dirty="0">
              <a:latin typeface="Times New Roman"/>
              <a:cs typeface="Times New Roman"/>
            </a:endParaRPr>
          </a:p>
        </p:txBody>
      </p:sp>
      <p:sp>
        <p:nvSpPr>
          <p:cNvPr id="4" name="Footer Placeholder 3"/>
          <p:cNvSpPr>
            <a:spLocks noGrp="1"/>
          </p:cNvSpPr>
          <p:nvPr>
            <p:ph type="ftr" sz="quarter" idx="11"/>
          </p:nvPr>
        </p:nvSpPr>
        <p:spPr/>
        <p:txBody>
          <a:bodyPr/>
          <a:lstStyle/>
          <a:p>
            <a:r>
              <a:rPr lang="en-US" b="0" dirty="0" err="1" smtClean="0"/>
              <a:t>Yeşim</a:t>
            </a:r>
            <a:r>
              <a:rPr lang="en-US" b="0" dirty="0" smtClean="0"/>
              <a:t> M. Atamer, İstanbul Bilgi </a:t>
            </a:r>
            <a:r>
              <a:rPr lang="en-US" b="0" dirty="0" err="1" smtClean="0"/>
              <a:t>Üniversitesi</a:t>
            </a:r>
            <a:endParaRPr lang="en-US" b="0" dirty="0"/>
          </a:p>
        </p:txBody>
      </p:sp>
      <p:sp>
        <p:nvSpPr>
          <p:cNvPr id="5" name="Slide Number Placeholder 4"/>
          <p:cNvSpPr>
            <a:spLocks noGrp="1"/>
          </p:cNvSpPr>
          <p:nvPr>
            <p:ph type="sldNum" sz="quarter" idx="12"/>
          </p:nvPr>
        </p:nvSpPr>
        <p:spPr/>
        <p:txBody>
          <a:bodyPr/>
          <a:lstStyle/>
          <a:p>
            <a:fld id="{96D22FA4-ED46-0C4A-854F-6D1B6CC71582}" type="slidenum">
              <a:rPr lang="en-US" smtClean="0"/>
              <a:t>8</a:t>
            </a:fld>
            <a:endParaRPr lang="en-US"/>
          </a:p>
        </p:txBody>
      </p:sp>
    </p:spTree>
    <p:extLst>
      <p:ext uri="{BB962C8B-B14F-4D97-AF65-F5344CB8AC3E}">
        <p14:creationId xmlns:p14="http://schemas.microsoft.com/office/powerpoint/2010/main" val="1362323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709452" cy="1143000"/>
          </a:xfrm>
        </p:spPr>
        <p:txBody>
          <a:bodyPr/>
          <a:lstStyle/>
          <a:p>
            <a:r>
              <a:rPr lang="tr-TR" dirty="0" smtClean="0">
                <a:latin typeface="Times New Roman"/>
                <a:cs typeface="Times New Roman"/>
              </a:rPr>
              <a:t>GİK ekonomik açıdan etkin olmayan sözleşmeler yaratır</a:t>
            </a:r>
            <a:endParaRPr lang="tr-TR" dirty="0">
              <a:latin typeface="Times New Roman"/>
              <a:cs typeface="Times New Roman"/>
            </a:endParaRPr>
          </a:p>
        </p:txBody>
      </p:sp>
      <p:sp>
        <p:nvSpPr>
          <p:cNvPr id="3" name="Content Placeholder 2"/>
          <p:cNvSpPr>
            <a:spLocks noGrp="1"/>
          </p:cNvSpPr>
          <p:nvPr>
            <p:ph idx="1"/>
          </p:nvPr>
        </p:nvSpPr>
        <p:spPr>
          <a:xfrm>
            <a:off x="457199" y="2209800"/>
            <a:ext cx="8407842" cy="3916363"/>
          </a:xfrm>
        </p:spPr>
        <p:txBody>
          <a:bodyPr>
            <a:normAutofit fontScale="92500" lnSpcReduction="10000"/>
          </a:bodyPr>
          <a:lstStyle/>
          <a:p>
            <a:r>
              <a:rPr lang="tr-TR" dirty="0" smtClean="0">
                <a:latin typeface="Times New Roman"/>
                <a:cs typeface="Times New Roman"/>
              </a:rPr>
              <a:t>Ekonomik açıdan bakıldığında bir sözleşmenin etkin olduğunun kabul edilebilmesi için riskleri en doğru şekilde paylaştırması gerekir. </a:t>
            </a:r>
          </a:p>
          <a:p>
            <a:r>
              <a:rPr lang="tr-TR" dirty="0" smtClean="0">
                <a:latin typeface="Times New Roman"/>
                <a:cs typeface="Times New Roman"/>
              </a:rPr>
              <a:t>Bunun söz konusu olup olmadığını tespit etmek için de bazı kriterler vardır.  </a:t>
            </a:r>
          </a:p>
          <a:p>
            <a:pPr lvl="1"/>
            <a:r>
              <a:rPr lang="tr-TR" dirty="0" smtClean="0">
                <a:latin typeface="Times New Roman"/>
                <a:cs typeface="Times New Roman"/>
              </a:rPr>
              <a:t>Kural olarak rizikonun gerçekleşmesini en az maliyet ile önlemesi mümkün olan taşımalıdır (</a:t>
            </a:r>
            <a:r>
              <a:rPr lang="tr-TR" i="1" dirty="0" err="1" smtClean="0">
                <a:latin typeface="Times New Roman"/>
                <a:cs typeface="Times New Roman"/>
              </a:rPr>
              <a:t>cheapest</a:t>
            </a:r>
            <a:r>
              <a:rPr lang="tr-TR" i="1" dirty="0" smtClean="0">
                <a:latin typeface="Times New Roman"/>
                <a:cs typeface="Times New Roman"/>
              </a:rPr>
              <a:t> </a:t>
            </a:r>
            <a:r>
              <a:rPr lang="tr-TR" i="1" dirty="0" err="1" smtClean="0">
                <a:latin typeface="Times New Roman"/>
                <a:cs typeface="Times New Roman"/>
              </a:rPr>
              <a:t>cost</a:t>
            </a:r>
            <a:r>
              <a:rPr lang="tr-TR" i="1" dirty="0" smtClean="0">
                <a:latin typeface="Times New Roman"/>
                <a:cs typeface="Times New Roman"/>
              </a:rPr>
              <a:t> </a:t>
            </a:r>
            <a:r>
              <a:rPr lang="tr-TR" i="1" dirty="0" err="1" smtClean="0">
                <a:latin typeface="Times New Roman"/>
                <a:cs typeface="Times New Roman"/>
              </a:rPr>
              <a:t>avoider</a:t>
            </a:r>
            <a:r>
              <a:rPr lang="tr-TR" dirty="0" smtClean="0">
                <a:latin typeface="Times New Roman"/>
                <a:cs typeface="Times New Roman"/>
              </a:rPr>
              <a:t>) = e- şıkkı</a:t>
            </a:r>
          </a:p>
          <a:p>
            <a:pPr lvl="1"/>
            <a:r>
              <a:rPr lang="tr-TR" dirty="0">
                <a:latin typeface="Times New Roman"/>
                <a:cs typeface="Times New Roman"/>
              </a:rPr>
              <a:t>Eğer söz konusu olan rizikonun doğumu engellenemiyorsa, bu durumda yapılması gereken, bu riski en az maliyetle sigortalayacak olan tarafa riski tahsis etmektir (</a:t>
            </a:r>
            <a:r>
              <a:rPr lang="tr-TR" i="1" dirty="0" err="1">
                <a:latin typeface="Times New Roman"/>
                <a:cs typeface="Times New Roman"/>
              </a:rPr>
              <a:t>cheapest</a:t>
            </a:r>
            <a:r>
              <a:rPr lang="tr-TR" i="1" dirty="0">
                <a:latin typeface="Times New Roman"/>
                <a:cs typeface="Times New Roman"/>
              </a:rPr>
              <a:t> </a:t>
            </a:r>
            <a:r>
              <a:rPr lang="tr-TR" i="1" dirty="0" err="1">
                <a:latin typeface="Times New Roman"/>
                <a:cs typeface="Times New Roman"/>
              </a:rPr>
              <a:t>insurer</a:t>
            </a:r>
            <a:r>
              <a:rPr lang="tr-TR" dirty="0" smtClean="0">
                <a:latin typeface="Times New Roman"/>
                <a:cs typeface="Times New Roman"/>
              </a:rPr>
              <a:t>)</a:t>
            </a:r>
            <a:r>
              <a:rPr lang="tr-TR" dirty="0">
                <a:latin typeface="Times New Roman"/>
                <a:cs typeface="Times New Roman"/>
              </a:rPr>
              <a:t> </a:t>
            </a:r>
            <a:r>
              <a:rPr lang="tr-TR" dirty="0" smtClean="0">
                <a:latin typeface="Times New Roman"/>
                <a:cs typeface="Times New Roman"/>
              </a:rPr>
              <a:t>= d- şıkkı</a:t>
            </a:r>
          </a:p>
          <a:p>
            <a:pPr lvl="1"/>
            <a:r>
              <a:rPr lang="tr-TR" dirty="0" smtClean="0">
                <a:latin typeface="Times New Roman"/>
                <a:cs typeface="Times New Roman"/>
              </a:rPr>
              <a:t>Hem </a:t>
            </a:r>
            <a:r>
              <a:rPr lang="tr-TR" dirty="0">
                <a:latin typeface="Times New Roman"/>
                <a:cs typeface="Times New Roman"/>
              </a:rPr>
              <a:t>engellenmesi hem de sigortalanması mümkün olmayan riskler açısından tek çare üstün risk taşıyıcısını tespit etmektir (</a:t>
            </a:r>
            <a:r>
              <a:rPr lang="tr-TR" i="1" dirty="0" err="1">
                <a:latin typeface="Times New Roman"/>
                <a:cs typeface="Times New Roman"/>
              </a:rPr>
              <a:t>superior</a:t>
            </a:r>
            <a:r>
              <a:rPr lang="tr-TR" i="1" dirty="0">
                <a:latin typeface="Times New Roman"/>
                <a:cs typeface="Times New Roman"/>
              </a:rPr>
              <a:t> risk </a:t>
            </a:r>
            <a:r>
              <a:rPr lang="tr-TR" i="1" dirty="0" err="1">
                <a:latin typeface="Times New Roman"/>
                <a:cs typeface="Times New Roman"/>
              </a:rPr>
              <a:t>bearer</a:t>
            </a:r>
            <a:r>
              <a:rPr lang="tr-TR" dirty="0">
                <a:latin typeface="Times New Roman"/>
                <a:cs typeface="Times New Roman"/>
              </a:rPr>
              <a:t>). </a:t>
            </a:r>
            <a:r>
              <a:rPr lang="tr-TR" dirty="0" smtClean="0">
                <a:latin typeface="Times New Roman"/>
                <a:cs typeface="Times New Roman"/>
              </a:rPr>
              <a:t>Bu </a:t>
            </a:r>
            <a:r>
              <a:rPr lang="tr-TR" dirty="0">
                <a:latin typeface="Times New Roman"/>
                <a:cs typeface="Times New Roman"/>
              </a:rPr>
              <a:t>hallerde </a:t>
            </a:r>
            <a:r>
              <a:rPr lang="tr-TR" dirty="0" smtClean="0">
                <a:latin typeface="Times New Roman"/>
                <a:cs typeface="Times New Roman"/>
              </a:rPr>
              <a:t>belirleyici </a:t>
            </a:r>
            <a:r>
              <a:rPr lang="tr-TR" dirty="0">
                <a:latin typeface="Times New Roman"/>
                <a:cs typeface="Times New Roman"/>
              </a:rPr>
              <a:t>olan ilgili risk hakkında en az maliyetle, en fazla bilgi sahibi olan kişiyi tespit etmektir. Zira bilgi sahibi olan, engellenemez, sigortalanamaz bir risk olsa da en azından riske ilişkin bu bilgi çerçevesinde fiyatı </a:t>
            </a:r>
            <a:r>
              <a:rPr lang="tr-TR" dirty="0" smtClean="0">
                <a:latin typeface="Times New Roman"/>
                <a:cs typeface="Times New Roman"/>
              </a:rPr>
              <a:t>belirleyebilir = a- şıkkı</a:t>
            </a:r>
            <a:endParaRPr lang="tr-TR" dirty="0">
              <a:latin typeface="Times New Roman"/>
              <a:cs typeface="Times New Roman"/>
            </a:endParaRPr>
          </a:p>
        </p:txBody>
      </p:sp>
      <p:sp>
        <p:nvSpPr>
          <p:cNvPr id="4" name="Footer Placeholder 3"/>
          <p:cNvSpPr>
            <a:spLocks noGrp="1"/>
          </p:cNvSpPr>
          <p:nvPr>
            <p:ph type="ftr" sz="quarter" idx="11"/>
          </p:nvPr>
        </p:nvSpPr>
        <p:spPr/>
        <p:txBody>
          <a:bodyPr/>
          <a:lstStyle/>
          <a:p>
            <a:r>
              <a:rPr lang="en-US" b="0" dirty="0" err="1" smtClean="0"/>
              <a:t>Yeşim</a:t>
            </a:r>
            <a:r>
              <a:rPr lang="en-US" b="0" dirty="0" smtClean="0"/>
              <a:t> M. Atamer, İstanbul Bilgi </a:t>
            </a:r>
            <a:r>
              <a:rPr lang="en-US" b="0" dirty="0" err="1" smtClean="0"/>
              <a:t>Üniversitesi</a:t>
            </a:r>
            <a:endParaRPr lang="en-US" b="0" dirty="0"/>
          </a:p>
        </p:txBody>
      </p:sp>
      <p:sp>
        <p:nvSpPr>
          <p:cNvPr id="5" name="Slide Number Placeholder 4"/>
          <p:cNvSpPr>
            <a:spLocks noGrp="1"/>
          </p:cNvSpPr>
          <p:nvPr>
            <p:ph type="sldNum" sz="quarter" idx="12"/>
          </p:nvPr>
        </p:nvSpPr>
        <p:spPr/>
        <p:txBody>
          <a:bodyPr/>
          <a:lstStyle/>
          <a:p>
            <a:fld id="{96D22FA4-ED46-0C4A-854F-6D1B6CC71582}" type="slidenum">
              <a:rPr lang="en-US" smtClean="0"/>
              <a:t>9</a:t>
            </a:fld>
            <a:endParaRPr lang="en-US"/>
          </a:p>
        </p:txBody>
      </p:sp>
    </p:spTree>
    <p:extLst>
      <p:ext uri="{BB962C8B-B14F-4D97-AF65-F5344CB8AC3E}">
        <p14:creationId xmlns:p14="http://schemas.microsoft.com/office/powerpoint/2010/main" val="2014567678"/>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1578</TotalTime>
  <Words>3100</Words>
  <Application>Microsoft Macintosh PowerPoint</Application>
  <PresentationFormat>On-screen Show (4:3)</PresentationFormat>
  <Paragraphs>304</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Plaza</vt:lpstr>
      <vt:lpstr>Bankacılık Sözleşmelerinde Genel İşlem Şartları</vt:lpstr>
      <vt:lpstr>Liberalizmin ve Özel Hukukumuzun Temel İlkesi: Sözleşme Özgürlüğü</vt:lpstr>
      <vt:lpstr>Sözleşmenin Diyalektiği: Özgürlük Karşısında Eşitlik</vt:lpstr>
      <vt:lpstr>GİK denetiminde rekabetin olumlu rolü olabilir mi?</vt:lpstr>
      <vt:lpstr>GİK denetiminde bilgilendirmenin olumlu rolü olabilir mi?</vt:lpstr>
      <vt:lpstr>Sonuç: GİK kullanımı bir piyasa aksaklığı yaratmaktadır</vt:lpstr>
      <vt:lpstr>İşletmeler neden GİK kullanır? </vt:lpstr>
      <vt:lpstr>İşletmeler neden GİK kullanır?</vt:lpstr>
      <vt:lpstr>GİK ekonomik açıdan etkin olmayan sözleşmeler yaratır</vt:lpstr>
      <vt:lpstr>GİK hangi hallerde denetlenmelidir?</vt:lpstr>
      <vt:lpstr>GİK nasıl denetlenmelidir?</vt:lpstr>
      <vt:lpstr>Ara Sonuç</vt:lpstr>
      <vt:lpstr>Sorunlu iki alan</vt:lpstr>
      <vt:lpstr>Tacirler arasında GİK kullanımı</vt:lpstr>
      <vt:lpstr>Tacirler arasında GİK kullanımı</vt:lpstr>
      <vt:lpstr>GİK içinde yer alan fiyata ilişkin düzenlemelerin denetimi</vt:lpstr>
      <vt:lpstr>Kural: Fiyat Yargı Yoluyla Denetlenmez </vt:lpstr>
      <vt:lpstr>Fiyat Belirlemeleri Aslen  Yürütmenin Görevidir</vt:lpstr>
      <vt:lpstr>Sakıncalı Uygulama</vt:lpstr>
      <vt:lpstr>İstisna: Yargı Yoluyla Fiyat Denetimi </vt:lpstr>
      <vt:lpstr>Saydamlık kuralına aykırı fiyat belirlemeleri</vt:lpstr>
      <vt:lpstr>Fiyata Dolaylı Yoldan Etki Eden Sözleşme Hükümleri - Örnekler</vt:lpstr>
      <vt:lpstr>Fiyata Dolaylı Yoldan Etki Eden Sözleşme Hükümlerinin Denetimi</vt:lpstr>
      <vt:lpstr>Özel olarak: Fiyat ayrıştırması sorunu </vt:lpstr>
      <vt:lpstr>Özel olarak: Fiyat ayrıştırması sorunu </vt:lpstr>
      <vt:lpstr>Yeni TKHK m. 4(3)</vt:lpstr>
      <vt:lpstr>Mukayeseli Örnekler - I</vt:lpstr>
      <vt:lpstr>Mukayeseli Örnekler - II</vt:lpstr>
      <vt:lpstr>Ürün ve Hizmet Sınıflandırmaları (BDDK)</vt:lpstr>
      <vt:lpstr>Ücretlendirilebilir Bir Hizmetin Ücreti Nasıl Belirlenmelidir?</vt:lpstr>
      <vt:lpstr>Sürekli Edimli Sözleşmelerde Ücret Belirlemeleri</vt:lpstr>
    </vt:vector>
  </TitlesOfParts>
  <Company>Istanbul Bilgi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Bankacılık Sözleşmelerinde Genel İşlem Şartları Prof. Dr. Yeşim M. ATAMER  İstanbul Bilgi Üniversitesi</dc:title>
  <dc:creator>Yesim Atamer</dc:creator>
  <cp:lastModifiedBy>Yesim Atamer</cp:lastModifiedBy>
  <cp:revision>95</cp:revision>
  <dcterms:created xsi:type="dcterms:W3CDTF">2015-02-06T07:33:07Z</dcterms:created>
  <dcterms:modified xsi:type="dcterms:W3CDTF">2015-02-07T09:51:49Z</dcterms:modified>
</cp:coreProperties>
</file>